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5143500" cx="9144000"/>
  <p:notesSz cx="6858000" cy="9144000"/>
  <p:embeddedFontLst>
    <p:embeddedFont>
      <p:font typeface="Nunito"/>
      <p:regular r:id="rId67"/>
      <p:bold r:id="rId68"/>
      <p:italic r:id="rId69"/>
      <p:boldItalic r:id="rId70"/>
    </p:embeddedFont>
    <p:embeddedFont>
      <p:font typeface="Arimo"/>
      <p:regular r:id="rId71"/>
      <p:bold r:id="rId72"/>
      <p:italic r:id="rId73"/>
      <p:boldItalic r:id="rId74"/>
    </p:embeddedFont>
    <p:embeddedFont>
      <p:font typeface="Spectral"/>
      <p:regular r:id="rId75"/>
      <p:bold r:id="rId76"/>
      <p:italic r:id="rId77"/>
      <p:boldItalic r:id="rId78"/>
    </p:embeddedFont>
    <p:embeddedFont>
      <p:font typeface="Alegreya"/>
      <p:regular r:id="rId79"/>
      <p:bold r:id="rId80"/>
      <p:italic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Alegreya-bold.fntdata"/><Relationship Id="rId82" Type="http://schemas.openxmlformats.org/officeDocument/2006/relationships/font" Target="fonts/Alegreya-boldItalic.fntdata"/><Relationship Id="rId81" Type="http://schemas.openxmlformats.org/officeDocument/2006/relationships/font" Target="fonts/Alegreya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Arimo-italic.fntdata"/><Relationship Id="rId72" Type="http://schemas.openxmlformats.org/officeDocument/2006/relationships/font" Target="fonts/Arimo-bold.fntdata"/><Relationship Id="rId31" Type="http://schemas.openxmlformats.org/officeDocument/2006/relationships/slide" Target="slides/slide26.xml"/><Relationship Id="rId75" Type="http://schemas.openxmlformats.org/officeDocument/2006/relationships/font" Target="fonts/Spectral-regular.fntdata"/><Relationship Id="rId30" Type="http://schemas.openxmlformats.org/officeDocument/2006/relationships/slide" Target="slides/slide25.xml"/><Relationship Id="rId74" Type="http://schemas.openxmlformats.org/officeDocument/2006/relationships/font" Target="fonts/Arimo-boldItalic.fntdata"/><Relationship Id="rId33" Type="http://schemas.openxmlformats.org/officeDocument/2006/relationships/slide" Target="slides/slide28.xml"/><Relationship Id="rId77" Type="http://schemas.openxmlformats.org/officeDocument/2006/relationships/font" Target="fonts/Spectral-italic.fntdata"/><Relationship Id="rId32" Type="http://schemas.openxmlformats.org/officeDocument/2006/relationships/slide" Target="slides/slide27.xml"/><Relationship Id="rId76" Type="http://schemas.openxmlformats.org/officeDocument/2006/relationships/font" Target="fonts/Spectral-bold.fntdata"/><Relationship Id="rId35" Type="http://schemas.openxmlformats.org/officeDocument/2006/relationships/slide" Target="slides/slide30.xml"/><Relationship Id="rId79" Type="http://schemas.openxmlformats.org/officeDocument/2006/relationships/font" Target="fonts/Alegreya-regular.fntdata"/><Relationship Id="rId34" Type="http://schemas.openxmlformats.org/officeDocument/2006/relationships/slide" Target="slides/slide29.xml"/><Relationship Id="rId78" Type="http://schemas.openxmlformats.org/officeDocument/2006/relationships/font" Target="fonts/Spectral-boldItalic.fntdata"/><Relationship Id="rId71" Type="http://schemas.openxmlformats.org/officeDocument/2006/relationships/font" Target="fonts/Arimo-regular.fntdata"/><Relationship Id="rId70" Type="http://schemas.openxmlformats.org/officeDocument/2006/relationships/font" Target="fonts/Nunito-bold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Nunito-bold.fntdata"/><Relationship Id="rId23" Type="http://schemas.openxmlformats.org/officeDocument/2006/relationships/slide" Target="slides/slide18.xml"/><Relationship Id="rId67" Type="http://schemas.openxmlformats.org/officeDocument/2006/relationships/font" Target="fonts/Nunito-regular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Nunito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123ed602b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123ed602b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115ab0a0e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115ab0a0e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115ab0a0e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115ab0a0e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115ab0a0e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115ab0a0e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7115ab0a0e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7115ab0a0e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10a54343d_0_6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10a54343d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115ab0a0e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115ab0a0e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115ab0a0e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115ab0a0e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115ab0a0e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115ab0a0e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115ab0a0e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115ab0a0e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115ab0a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115ab0a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0a54343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10a54343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10a54343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10a54343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10a54343d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10a54343d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10a54343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10a54343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10a54343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10a54343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10a54343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10a54343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710a54343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710a54343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10a54343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710a54343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10a54343d_0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710a54343d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710a54343d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710a54343d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15ab0a0e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15ab0a0e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123ed602b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123ed602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7139c8ec7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7139c8ec7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123ed602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7123ed602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123ed602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123ed602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123ed602b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123ed602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123ed602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123ed602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7123ed602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7123ed602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123ed602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123ed602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123ed602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7123ed602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7123ed602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7123ed602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115ab0a0e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115ab0a0e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123ed602b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7123ed602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7139c8ec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7139c8ec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7123ed602b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7123ed602b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7123ed602b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7123ed602b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7123ed602b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7123ed602b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7123ed602b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7123ed602b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7123ed602b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7123ed602b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71333700a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71333700a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7115ab0a0e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7115ab0a0e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115ab0a0e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7115ab0a0e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123ed602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123ed602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123ed602b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7123ed602b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7115ab0a0e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7115ab0a0e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7115ab0a0e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7115ab0a0e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7115ab0a0e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7115ab0a0e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115ab0a0e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115ab0a0e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7115ab0a0e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7115ab0a0e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7123ed602b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7123ed602b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123ed602b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123ed602b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7123ed602b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7123ed602b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7123ed602b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7123ed602b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123ed602b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123ed602b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7123ed602b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7123ed602b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71333700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71333700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115ab0a0e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115ab0a0e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115ab0a0e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115ab0a0e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115ab0a0e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115ab0a0e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jpg"/><Relationship Id="rId4" Type="http://schemas.openxmlformats.org/officeDocument/2006/relationships/image" Target="../media/image2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academicintegrity.org" TargetMode="External"/><Relationship Id="rId4" Type="http://schemas.openxmlformats.org/officeDocument/2006/relationships/hyperlink" Target="https://zakon.rada.gov.ua/laws/show/2145-19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file/d/0ByePGdGpHh6WbnRzT2pGNUhoY2c/view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aiup.org.ua/resursy/3459-2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unicheck.com/uk-ua" TargetMode="External"/><Relationship Id="rId4" Type="http://schemas.openxmlformats.org/officeDocument/2006/relationships/hyperlink" Target="https://strikeplagiarism.com/uk/" TargetMode="External"/><Relationship Id="rId5" Type="http://schemas.openxmlformats.org/officeDocument/2006/relationships/hyperlink" Target="http://plagiarisma.net/" TargetMode="External"/><Relationship Id="rId6" Type="http://schemas.openxmlformats.org/officeDocument/2006/relationships/hyperlink" Target="https://www.copyscape.com/" TargetMode="External"/><Relationship Id="rId7" Type="http://schemas.openxmlformats.org/officeDocument/2006/relationships/hyperlink" Target="https://www.quetext.com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saiup.org.ua/resursy/fundamentalni-tsinnosti-akademichnoyi-dobrochesnosti-ukrayinskyj-pereklad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g"/><Relationship Id="rId4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.jpg"/><Relationship Id="rId4" Type="http://schemas.openxmlformats.org/officeDocument/2006/relationships/image" Target="../media/image7.jpg"/><Relationship Id="rId5" Type="http://schemas.openxmlformats.org/officeDocument/2006/relationships/image" Target="../media/image1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access.clarivate.com/login?app=endnote" TargetMode="External"/><Relationship Id="rId4" Type="http://schemas.openxmlformats.org/officeDocument/2006/relationships/hyperlink" Target="http://bibus-biblio.sourceforge.net/wiki/index.php/Bibus_bibliographic_database" TargetMode="External"/><Relationship Id="rId10" Type="http://schemas.openxmlformats.org/officeDocument/2006/relationships/hyperlink" Target="https://www.zotero.org/" TargetMode="External"/><Relationship Id="rId9" Type="http://schemas.openxmlformats.org/officeDocument/2006/relationships/hyperlink" Target="https://www.linuxlinks.com/referencer/" TargetMode="External"/><Relationship Id="rId5" Type="http://schemas.openxmlformats.org/officeDocument/2006/relationships/hyperlink" Target="https://www.jabref.org/" TargetMode="External"/><Relationship Id="rId6" Type="http://schemas.openxmlformats.org/officeDocument/2006/relationships/hyperlink" Target="https://www.papersapp.com/" TargetMode="External"/><Relationship Id="rId7" Type="http://schemas.openxmlformats.org/officeDocument/2006/relationships/hyperlink" Target="https://paperpile.com/" TargetMode="External"/><Relationship Id="rId8" Type="http://schemas.openxmlformats.org/officeDocument/2006/relationships/hyperlink" Target="https://www.readcube.com/home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jpg"/><Relationship Id="rId4" Type="http://schemas.openxmlformats.org/officeDocument/2006/relationships/hyperlink" Target="https://ergosolo.ru/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s://www.latex-project.org/" TargetMode="External"/><Relationship Id="rId4" Type="http://schemas.openxmlformats.org/officeDocument/2006/relationships/hyperlink" Target="https://www.beenokle.com/zenwriter.html" TargetMode="External"/><Relationship Id="rId5" Type="http://schemas.openxmlformats.org/officeDocument/2006/relationships/hyperlink" Target="https://evernote.com/intl/ru/" TargetMode="External"/><Relationship Id="rId6" Type="http://schemas.openxmlformats.org/officeDocument/2006/relationships/hyperlink" Target="https://tomato-timer.com/" TargetMode="External"/><Relationship Id="rId7" Type="http://schemas.openxmlformats.org/officeDocument/2006/relationships/hyperlink" Target="https://writeordie.com/" TargetMode="External"/></Relationships>
</file>

<file path=ppt/slides/_rels/slide57.xml.rels><?xml version="1.0" encoding="UTF-8" standalone="yes"?><Relationships xmlns="http://schemas.openxmlformats.org/package/2006/relationships"><Relationship Id="rId20" Type="http://schemas.openxmlformats.org/officeDocument/2006/relationships/hyperlink" Target="http://loveread.ec/view_global.php?id=77771" TargetMode="External"/><Relationship Id="rId22" Type="http://schemas.openxmlformats.org/officeDocument/2006/relationships/hyperlink" Target="http://loveread.ec/read_book.php?id=51368&amp;p=66" TargetMode="External"/><Relationship Id="rId21" Type="http://schemas.openxmlformats.org/officeDocument/2006/relationships/hyperlink" Target="http://loveread.ec/read_book.php?id=51368&amp;p=66" TargetMode="External"/><Relationship Id="rId24" Type="http://schemas.openxmlformats.org/officeDocument/2006/relationships/hyperlink" Target="http://lib.ru/PSIHO/SELYE/otkrytie.txt_with-big-pictures.html" TargetMode="External"/><Relationship Id="rId23" Type="http://schemas.openxmlformats.org/officeDocument/2006/relationships/hyperlink" Target="http://lib.ru/PSIHO/SELYE/otkrytie.txt_with-big-pictures.html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s://e-libra.ru/read/472731-dnevnik-kak-put-k-sebe.html" TargetMode="External"/><Relationship Id="rId4" Type="http://schemas.openxmlformats.org/officeDocument/2006/relationships/hyperlink" Target="https://e-libra.ru/read/472731-dnevnik-kak-put-k-sebe.html" TargetMode="External"/><Relationship Id="rId9" Type="http://schemas.openxmlformats.org/officeDocument/2006/relationships/hyperlink" Target="http://loveread.ec/view_global.php?id=66459" TargetMode="External"/><Relationship Id="rId26" Type="http://schemas.openxmlformats.org/officeDocument/2006/relationships/hyperlink" Target="https://docs.google.com/viewer?url=http%3A%2F%2Fwww.sociology.kpi.ua%2Fwp-content%2Fuploads%2F2014%2F06%2Feco-diplom.pdf&amp;pdf=true" TargetMode="External"/><Relationship Id="rId25" Type="http://schemas.openxmlformats.org/officeDocument/2006/relationships/hyperlink" Target="https://docs.google.com/viewer?url=http%3A%2F%2Fwww.sociology.kpi.ua%2Fwp-content%2Fuploads%2F2014%2F06%2Feco-diplom.pdf&amp;pdf=true" TargetMode="External"/><Relationship Id="rId5" Type="http://schemas.openxmlformats.org/officeDocument/2006/relationships/hyperlink" Target="http://loveread.ec/view_global.php?id=39120" TargetMode="External"/><Relationship Id="rId6" Type="http://schemas.openxmlformats.org/officeDocument/2006/relationships/hyperlink" Target="http://loveread.ec/view_global.php?id=39120" TargetMode="External"/><Relationship Id="rId7" Type="http://schemas.openxmlformats.org/officeDocument/2006/relationships/hyperlink" Target="http://loveread.ec/view_global.php?id=66459" TargetMode="External"/><Relationship Id="rId8" Type="http://schemas.openxmlformats.org/officeDocument/2006/relationships/hyperlink" Target="http://loveread.ec/view_global.php?id=66459" TargetMode="External"/><Relationship Id="rId11" Type="http://schemas.openxmlformats.org/officeDocument/2006/relationships/hyperlink" Target="http://loveread.ec/view_global.php?id=28223" TargetMode="External"/><Relationship Id="rId10" Type="http://schemas.openxmlformats.org/officeDocument/2006/relationships/hyperlink" Target="http://loveread.ec/view_global.php?id=66459" TargetMode="External"/><Relationship Id="rId13" Type="http://schemas.openxmlformats.org/officeDocument/2006/relationships/hyperlink" Target="https://mybook.ru/author/stiven-king/kak-pisat-knigi/read/" TargetMode="External"/><Relationship Id="rId12" Type="http://schemas.openxmlformats.org/officeDocument/2006/relationships/hyperlink" Target="http://loveread.ec/view_global.php?id=28223" TargetMode="External"/><Relationship Id="rId15" Type="http://schemas.openxmlformats.org/officeDocument/2006/relationships/hyperlink" Target="http://www.e-reading-lib.com/book.php?book=1032440" TargetMode="External"/><Relationship Id="rId14" Type="http://schemas.openxmlformats.org/officeDocument/2006/relationships/hyperlink" Target="https://mybook.ru/author/stiven-king/kak-pisat-knigi/read/" TargetMode="External"/><Relationship Id="rId17" Type="http://schemas.openxmlformats.org/officeDocument/2006/relationships/hyperlink" Target="http://loveread.ec/view_global.php?id=66206" TargetMode="External"/><Relationship Id="rId16" Type="http://schemas.openxmlformats.org/officeDocument/2006/relationships/hyperlink" Target="http://www.e-reading-lib.com/book.php?book=1032440" TargetMode="External"/><Relationship Id="rId19" Type="http://schemas.openxmlformats.org/officeDocument/2006/relationships/hyperlink" Target="http://loveread.ec/view_global.php?id=77771" TargetMode="External"/><Relationship Id="rId18" Type="http://schemas.openxmlformats.org/officeDocument/2006/relationships/hyperlink" Target="http://loveread.ec/view_global.php?id=66206" TargetMode="Externa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hyperlink" Target="https://drive.google.com/file/d/1IsLV3ZIXN3d4q0OtEm5st1b2BIARka1h/view" TargetMode="External"/><Relationship Id="rId4" Type="http://schemas.openxmlformats.org/officeDocument/2006/relationships/hyperlink" Target="https://docs.google.com/viewer?url=http%3A%2F%2Fnbuv.gov.ua%2Fsites%2Fdefault%2Ffiles%2Fall_files%2F201310_artilces_field_dopmat_files%2Frecomend_ukr.pdf&amp;pdf=true" TargetMode="External"/><Relationship Id="rId5" Type="http://schemas.openxmlformats.org/officeDocument/2006/relationships/hyperlink" Target="https://docs.google.com/viewer?url=http%3A%2F%2Fvle.ndu.edu.ua%2Fpluginfile.php%2F50418%2Fmod_resource%2Fcontent%2F1%2Fmendeley.pdf&amp;fname=mendeley.pdf&amp;pdf=true" TargetMode="External"/><Relationship Id="rId6" Type="http://schemas.openxmlformats.org/officeDocument/2006/relationships/hyperlink" Target="http://vle.ndu.edu.ua/course/view.php?id=240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s://saiup.org.ua/resursy/3459-2/" TargetMode="External"/><Relationship Id="rId4" Type="http://schemas.openxmlformats.org/officeDocument/2006/relationships/hyperlink" Target="https://ula.org.ua/images/uba_document/programs/academ_integrety/Academ_4_12_red1.pdf" TargetMode="External"/><Relationship Id="rId5" Type="http://schemas.openxmlformats.org/officeDocument/2006/relationships/hyperlink" Target="https://zakon.rada.gov.ua/laws/show/z0155-17/card3" TargetMode="External"/><Relationship Id="rId6" Type="http://schemas.openxmlformats.org/officeDocument/2006/relationships/hyperlink" Target="https://techsforwriting.wordpress.com/2016/08/24/zotero-%D0%B0%D0%B1%D0%BE-%D1%82%D0%B5-%D0%B7-%D1%87%D0%BE%D0%B3%D0%BE-%D0%B2%D0%B0%D1%80%D1%82%D0%BE-%D0%BF%D0%BE%D1%87%D0%B8%D0%BD%D0%B0%D1%82%D0%B8-%D0%B7%D0%BD%D0%B0%D0%B9%D0%BE%D0%BC%D1%81/" TargetMode="External"/><Relationship Id="rId7" Type="http://schemas.openxmlformats.org/officeDocument/2006/relationships/hyperlink" Target="https://publ.science/uk/blog/samotsitirovaniye-v-issledovaniyakh-kakoy-ego-dopustimy-poro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s://www.uera.org.ua/" TargetMode="External"/><Relationship Id="rId4" Type="http://schemas.openxmlformats.org/officeDocument/2006/relationships/hyperlink" Target="https://saiup.org.ua/resursy/fundamentalni-tsinnosti-akademichnoyi-dobrochesnosti-ukrayinskyj-pereklad/" TargetMode="External"/><Relationship Id="rId5" Type="http://schemas.openxmlformats.org/officeDocument/2006/relationships/hyperlink" Target="https://drive.google.com/file/d/0ByePGdGpHh6WbnRzT2pGNUhoY2c/view" TargetMode="External"/><Relationship Id="rId6" Type="http://schemas.openxmlformats.org/officeDocument/2006/relationships/hyperlink" Target="about:blank" TargetMode="External"/><Relationship Id="rId7" Type="http://schemas.openxmlformats.org/officeDocument/2006/relationships/hyperlink" Target="https://www.eduneo.ru/scrivener-ili-kak-organizovat-rabotu-s-rukopisyu/" TargetMode="External"/><Relationship Id="rId8" Type="http://schemas.openxmlformats.org/officeDocument/2006/relationships/hyperlink" Target="https://ru-scrivener.livejournal.com/" TargetMode="Externa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forms.gle/UVgdo7UKVo93dWUx8" TargetMode="External"/><Relationship Id="rId4" Type="http://schemas.openxmlformats.org/officeDocument/2006/relationships/image" Target="../media/image24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repository.kristti.com.ua/handle/eiraise/1003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50" y="0"/>
            <a:ext cx="8229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/>
          <p:nvPr/>
        </p:nvSpPr>
        <p:spPr>
          <a:xfrm>
            <a:off x="5876250" y="483850"/>
            <a:ext cx="2959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e-mail: boiko.olga.onu@gmail.com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latin typeface="Alegreya"/>
                <a:ea typeface="Alegreya"/>
                <a:cs typeface="Alegreya"/>
                <a:sym typeface="Alegreya"/>
              </a:rPr>
              <a:t>Академічна доброчесність</a:t>
            </a:r>
            <a:endParaRPr sz="4800"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/>
          <p:nvPr>
            <p:ph type="title"/>
          </p:nvPr>
        </p:nvSpPr>
        <p:spPr>
          <a:xfrm>
            <a:off x="311700" y="284175"/>
            <a:ext cx="4167000" cy="75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latin typeface="Alegreya"/>
                <a:ea typeface="Alegreya"/>
                <a:cs typeface="Alegreya"/>
                <a:sym typeface="Alegreya"/>
              </a:rPr>
              <a:t>Міжнародний центр </a:t>
            </a:r>
            <a:endParaRPr b="1" sz="2000"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latin typeface="Alegreya"/>
                <a:ea typeface="Alegreya"/>
                <a:cs typeface="Alegreya"/>
                <a:sym typeface="Alegreya"/>
              </a:rPr>
              <a:t>академічної доброчесності</a:t>
            </a:r>
            <a:endParaRPr b="1" sz="20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194" name="Google Shape;194;p23"/>
          <p:cNvSpPr txBox="1"/>
          <p:nvPr>
            <p:ph idx="1" type="body"/>
          </p:nvPr>
        </p:nvSpPr>
        <p:spPr>
          <a:xfrm>
            <a:off x="311700" y="1035675"/>
            <a:ext cx="3673800" cy="39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Академічна доброчесність - дотримання п’яти засадничих цінностей: </a:t>
            </a: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чесності, довіри, справедливості, поваги та відповідальності.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…Ми наполягаємо на використанні фундаментальних цінностей як засобу інформування та покращення можливостей механізму етичного прийняття рішень та поведінки. (12, с.17)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ru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www.academicintegrity.org</a:t>
            </a: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5054225" y="345825"/>
            <a:ext cx="31824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Стаття 42 Закону України 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“Про освіту”</a:t>
            </a:r>
            <a:endParaRPr b="1" sz="1800"/>
          </a:p>
        </p:txBody>
      </p:sp>
      <p:sp>
        <p:nvSpPr>
          <p:cNvPr id="196" name="Google Shape;196;p23"/>
          <p:cNvSpPr txBox="1"/>
          <p:nvPr/>
        </p:nvSpPr>
        <p:spPr>
          <a:xfrm>
            <a:off x="4772400" y="1035675"/>
            <a:ext cx="3572400" cy="37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Академічна доброчесність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- це сукупність етичних принципів та визначених законом правил, якими мають керуватися учасники освітнього процесу під час навчання, викладання та провадження наукової (творчої) діяльності з метою забезпечення довіри до результатів навчання та/або наукових (творчих) досягнень.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2145-VIII від 05.09.2017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idx="1" type="body"/>
          </p:nvPr>
        </p:nvSpPr>
        <p:spPr>
          <a:xfrm>
            <a:off x="568375" y="354650"/>
            <a:ext cx="8020500" cy="44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Розробники курсу "Академічного письма" </a:t>
            </a:r>
            <a:r>
              <a:rPr b="1" lang="ru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І. Шліхта і Н. Шліхта </a:t>
            </a:r>
            <a:endParaRPr b="1" sz="1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"важливим його завданням бачать формування у студентів </a:t>
            </a:r>
            <a:r>
              <a:rPr lang="ru" sz="1800" u="sng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усвідомлення, що академічна доброчесність - це не абстрактне поняття</a:t>
            </a:r>
            <a:r>
              <a:rPr lang="ru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, що не має жодного відношення до реалій їхнього життя; що оволодіння навичками усного і писемного наукового мовлення, отримання вмінь для написання текстів, публічної презентації своїх думок є </a:t>
            </a:r>
            <a:r>
              <a:rPr lang="ru" sz="1800" u="sng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запорукою успішної кар’єри</a:t>
            </a:r>
            <a:r>
              <a:rPr lang="ru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у будь-якій обраній майбутнім випускником сфері. </a:t>
            </a:r>
            <a:endParaRPr sz="1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…Формування академічної культури у студентів почасти бачиться всього лиш як складова формування академічної культури у вищій школі, де усі учасники академічного процесу "адміністрація-викладач-студент" є пов’язаними між собою низкою взаємних зобов’язань, прав і обов’язків”.</a:t>
            </a:r>
            <a:endParaRPr sz="1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u="sng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SAIUP_ Academic Writing Course Content and Structure Recommendations.pdf</a:t>
            </a:r>
            <a:r>
              <a:rPr lang="ru" sz="1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/>
          <p:nvPr>
            <p:ph type="title"/>
          </p:nvPr>
        </p:nvSpPr>
        <p:spPr>
          <a:xfrm>
            <a:off x="415700" y="460325"/>
            <a:ext cx="8384700" cy="12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"Плагіат"</a:t>
            </a:r>
            <a:r>
              <a:rPr lang="ru" sz="1800">
                <a:latin typeface="Arial"/>
                <a:ea typeface="Arial"/>
                <a:cs typeface="Arial"/>
                <a:sym typeface="Arial"/>
              </a:rPr>
              <a:t> (ст.50 Закону України "Про авторське право і суміжні права")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vs </a:t>
            </a:r>
            <a:endParaRPr sz="1800">
              <a:solidFill>
                <a:srgbClr val="5B0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"Академічний плагіат" </a:t>
            </a:r>
            <a:r>
              <a:rPr lang="ru" sz="1800">
                <a:latin typeface="Arial"/>
                <a:ea typeface="Arial"/>
                <a:cs typeface="Arial"/>
                <a:sym typeface="Arial"/>
              </a:rPr>
              <a:t>(ст.42 Закону України "Про освіту"):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5"/>
          <p:cNvSpPr txBox="1"/>
          <p:nvPr>
            <p:ph idx="1" type="body"/>
          </p:nvPr>
        </p:nvSpPr>
        <p:spPr>
          <a:xfrm>
            <a:off x="819150" y="1458500"/>
            <a:ext cx="7505700" cy="34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</a:t>
            </a: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акон про авторське право захищає </a:t>
            </a:r>
            <a:r>
              <a:rPr b="1"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форму твору </a:t>
            </a: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(перефразування тексту може бути розцінене як оригінальний твір, відсутність плагіату), 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ключове у понятті "академічний плагіат" - </a:t>
            </a:r>
            <a:r>
              <a:rPr b="1"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відтворення </a:t>
            </a: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наукових (творчих) результатів інших осіб </a:t>
            </a:r>
            <a:r>
              <a:rPr b="1"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без належного посилання</a:t>
            </a: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і перефразування тексту без посилання на джерело є різновидом академічного плагіату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u="sng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https://saiup.org.ua/resursy/3459-2/</a:t>
            </a:r>
            <a:r>
              <a:rPr lang="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/>
          <p:nvPr>
            <p:ph type="title"/>
          </p:nvPr>
        </p:nvSpPr>
        <p:spPr>
          <a:xfrm>
            <a:off x="596025" y="530800"/>
            <a:ext cx="7922400" cy="4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latin typeface="Arial"/>
                <a:ea typeface="Arial"/>
                <a:cs typeface="Arial"/>
                <a:sym typeface="Arial"/>
              </a:rPr>
              <a:t>Різноманіття видів плагіату; “A Top 10 list” (за ресурсом TurnItIn)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 txBox="1"/>
          <p:nvPr>
            <p:ph idx="1" type="body"/>
          </p:nvPr>
        </p:nvSpPr>
        <p:spPr>
          <a:xfrm>
            <a:off x="450925" y="1082725"/>
            <a:ext cx="82905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CLON – дослівне копіювання чужої роботи; 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CTRL-C – наведення дослівно значної частини тексту джерела без належного посилання;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FIND-REPLACE – заміна ключових слів і фраз, але основа оригінального тексту залишається незмінною і без належного покликання;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REMIX – парафрази з інших текстів без належного покликання;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RECYCLE – запозичення з попередніх робіт самого автора, без належного покликання («самоплагіат»),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HYBRID – «досконале» комбінування в одній роботі цитованих праць та скопійованих уривків без покликань;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MASHUP – мікс запозичених матеріалів з декількох джерел без відповідних покликань;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“40 ERROR” – письмовий текст із покликанням на неіснуючу або неточну інформацію.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7"/>
          <p:cNvSpPr txBox="1"/>
          <p:nvPr>
            <p:ph type="title"/>
          </p:nvPr>
        </p:nvSpPr>
        <p:spPr>
          <a:xfrm>
            <a:off x="819150" y="413350"/>
            <a:ext cx="7505700" cy="4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Програми для виявлення плагіату</a:t>
            </a:r>
            <a:endParaRPr/>
          </a:p>
        </p:txBody>
      </p:sp>
      <p:sp>
        <p:nvSpPr>
          <p:cNvPr id="219" name="Google Shape;219;p27"/>
          <p:cNvSpPr txBox="1"/>
          <p:nvPr>
            <p:ph idx="1" type="body"/>
          </p:nvPr>
        </p:nvSpPr>
        <p:spPr>
          <a:xfrm>
            <a:off x="819150" y="1024000"/>
            <a:ext cx="7505700" cy="38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Будь-яка програма для виявлення плагіату 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вимагає активної участі експерта, на якому лежить відповідальність за глибинний аналіз і остаточне рішення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https://unicheck.com/uk-ua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https://strikeplagiarism.com/uk/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http://plagiarisma.net/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https://www.copyscape.com/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https://www.quetext.com/</a:t>
            </a:r>
            <a:r>
              <a:rPr lang="ru" sz="1400"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0">
                <a:latin typeface="Alegreya"/>
                <a:ea typeface="Alegreya"/>
                <a:cs typeface="Alegreya"/>
                <a:sym typeface="Alegreya"/>
              </a:rPr>
              <a:t>Академічне письмо</a:t>
            </a:r>
            <a:endParaRPr sz="6000"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idx="1" type="body"/>
          </p:nvPr>
        </p:nvSpPr>
        <p:spPr>
          <a:xfrm>
            <a:off x="311700" y="237200"/>
            <a:ext cx="8520600" cy="48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 u="sng">
                <a:latin typeface="Times New Roman"/>
                <a:ea typeface="Times New Roman"/>
                <a:cs typeface="Times New Roman"/>
                <a:sym typeface="Times New Roman"/>
              </a:rPr>
              <a:t>Письмо академічне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результат самостійної науково-дослідницької діяльності, утіленої в писемній формі за допомогою системи графічних знаків певної мови, який засвідчує нові шляхи пізнання, розв’язання тієї чи іншої проблеми. (Колоїз Ж).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600" u="sng">
                <a:latin typeface="Times New Roman"/>
                <a:ea typeface="Times New Roman"/>
                <a:cs typeface="Times New Roman"/>
                <a:sym typeface="Times New Roman"/>
              </a:rPr>
              <a:t>Академічне письмо. 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Науково-методична галузь знання, напрям науково-педагогічних досліджень і дисципліна, що вивчає методи і технології побудови академічного (навчального) і наукового тексту. (Короткіна І.)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Є калькою з англійського </a:t>
            </a: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scientific writing,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 проте… вкорінилося в глосарії української науки. Зарубіжні дослідники визначають "академічне письмо" як чотири "П": </a:t>
            </a:r>
            <a:r>
              <a:rPr b="1" lang="ru" sz="1600">
                <a:latin typeface="Times New Roman"/>
                <a:ea typeface="Times New Roman"/>
                <a:cs typeface="Times New Roman"/>
                <a:sym typeface="Times New Roman"/>
              </a:rPr>
              <a:t>персональний продукт, процес та практика</a:t>
            </a: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. Науковий текст розглядають як продукт, практику письма - як тривалий індивідуальний досвід, а процес написання - як безпосередню роботу "пером на папері" або клавішами на клавіатурі. (Сазанович Л.)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819150" y="448600"/>
            <a:ext cx="75057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Мета курсу “Академічне письмо”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30"/>
          <p:cNvSpPr txBox="1"/>
          <p:nvPr>
            <p:ph idx="1" type="body"/>
          </p:nvPr>
        </p:nvSpPr>
        <p:spPr>
          <a:xfrm>
            <a:off x="819150" y="1223625"/>
            <a:ext cx="7505700" cy="32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Times New Roman"/>
                <a:ea typeface="Times New Roman"/>
                <a:cs typeface="Times New Roman"/>
                <a:sym typeface="Times New Roman"/>
              </a:rPr>
              <a:t>Розвиток компетентностей, необхідних для написання тексту відповідно до міжнародних риторичних конвенцій та виховання дослідників, що здатні незалежно мислити і бути активними учасниками глобального академічного дискурсу.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latin typeface="Times New Roman"/>
                <a:ea typeface="Times New Roman"/>
                <a:cs typeface="Times New Roman"/>
                <a:sym typeface="Times New Roman"/>
              </a:rPr>
              <a:t>…Розвиток метамовних (аналітичних, критичних, когнітивних) і мовних компетентностей… здійснюється комплексно й охоплює три аспекти: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b="1" lang="ru" sz="1400">
                <a:latin typeface="Times New Roman"/>
                <a:ea typeface="Times New Roman"/>
                <a:cs typeface="Times New Roman"/>
                <a:sym typeface="Times New Roman"/>
              </a:rPr>
              <a:t>фокус </a:t>
            </a:r>
            <a:r>
              <a:rPr lang="ru" sz="1400">
                <a:latin typeface="Times New Roman"/>
                <a:ea typeface="Times New Roman"/>
                <a:cs typeface="Times New Roman"/>
                <a:sym typeface="Times New Roman"/>
              </a:rPr>
              <a:t>(дотримання лінії аргументації від тези до висновків),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b="1" lang="ru" sz="1400">
                <a:latin typeface="Times New Roman"/>
                <a:ea typeface="Times New Roman"/>
                <a:cs typeface="Times New Roman"/>
                <a:sym typeface="Times New Roman"/>
              </a:rPr>
              <a:t>організація </a:t>
            </a:r>
            <a:r>
              <a:rPr lang="ru" sz="1400">
                <a:latin typeface="Times New Roman"/>
                <a:ea typeface="Times New Roman"/>
                <a:cs typeface="Times New Roman"/>
                <a:sym typeface="Times New Roman"/>
              </a:rPr>
              <a:t>(нелінійна побудова тексту та його елементів)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b="1" lang="ru" sz="1400">
                <a:latin typeface="Times New Roman"/>
                <a:ea typeface="Times New Roman"/>
                <a:cs typeface="Times New Roman"/>
                <a:sym typeface="Times New Roman"/>
              </a:rPr>
              <a:t>механіка </a:t>
            </a:r>
            <a:r>
              <a:rPr lang="ru" sz="1400">
                <a:latin typeface="Times New Roman"/>
                <a:ea typeface="Times New Roman"/>
                <a:cs typeface="Times New Roman"/>
                <a:sym typeface="Times New Roman"/>
              </a:rPr>
              <a:t>(сукупність риторичних і дискурсивних засобів міркування).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latin typeface="Times New Roman"/>
                <a:ea typeface="Times New Roman"/>
                <a:cs typeface="Times New Roman"/>
                <a:sym typeface="Times New Roman"/>
              </a:rPr>
              <a:t>(Короткіна І.)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>
            <p:ph type="title"/>
          </p:nvPr>
        </p:nvSpPr>
        <p:spPr>
          <a:xfrm>
            <a:off x="311700" y="491975"/>
            <a:ext cx="8520600" cy="3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Знання і навички, отримані в результаті курсу “Академічне письмо”:</a:t>
            </a:r>
            <a:endParaRPr b="1" sz="1800"/>
          </a:p>
        </p:txBody>
      </p:sp>
      <p:sp>
        <p:nvSpPr>
          <p:cNvPr id="241" name="Google Shape;241;p31"/>
          <p:cNvSpPr txBox="1"/>
          <p:nvPr>
            <p:ph idx="1" type="body"/>
          </p:nvPr>
        </p:nvSpPr>
        <p:spPr>
          <a:xfrm>
            <a:off x="819150" y="941800"/>
            <a:ext cx="7505700" cy="39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шукати, обирати й оцінювати якість джерел;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робити нотатки, завжди вказуючи джерело;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виділяти головні думки в тексті;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підсумовувати текст та ідеї;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перефразовувати чужі думки своїми словами стисло, детально, без зміни змісту цих думок;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правильно описувати посилання на джерело;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правильно цитувати;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знати про форми академічного плагіату і про шляхи запобігання йому;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формулювати і чітко висловлювати власні думки;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знати структуру академічного тексту;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вміти виокремити текст цитат у власному тексті;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- володіти іноземними мовами, передусім англійською.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u="sng">
                <a:solidFill>
                  <a:schemeClr val="hlink"/>
                </a:solidFill>
                <a:hlinkClick r:id="rId3"/>
              </a:rPr>
              <a:t>https://saiup.org.ua/resursy/fundamentalni-tsinnosti-akademichnoyi-dobrochesnosti-ukrayinskyj-pereklad/</a:t>
            </a:r>
            <a:r>
              <a:rPr lang="ru" sz="1400"/>
              <a:t>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4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925" y="0"/>
            <a:ext cx="6976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/>
          <p:nvPr>
            <p:ph type="title"/>
          </p:nvPr>
        </p:nvSpPr>
        <p:spPr>
          <a:xfrm>
            <a:off x="311700" y="1435025"/>
            <a:ext cx="8520600" cy="21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200">
                <a:latin typeface="Spectral"/>
                <a:ea typeface="Spectral"/>
                <a:cs typeface="Spectral"/>
                <a:sym typeface="Spectral"/>
              </a:rPr>
              <a:t>Самоцитування та самоплагіат</a:t>
            </a:r>
            <a:endParaRPr sz="7200"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"/>
          <p:cNvSpPr txBox="1"/>
          <p:nvPr>
            <p:ph type="title"/>
          </p:nvPr>
        </p:nvSpPr>
        <p:spPr>
          <a:xfrm>
            <a:off x="311700" y="1881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 Різновиди самоплагіату</a:t>
            </a:r>
            <a:endParaRPr/>
          </a:p>
        </p:txBody>
      </p:sp>
      <p:sp>
        <p:nvSpPr>
          <p:cNvPr id="252" name="Google Shape;252;p33"/>
          <p:cNvSpPr txBox="1"/>
          <p:nvPr>
            <p:ph idx="1" type="body"/>
          </p:nvPr>
        </p:nvSpPr>
        <p:spPr>
          <a:xfrm>
            <a:off x="311700" y="1049325"/>
            <a:ext cx="8520600" cy="3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/>
              <a:t>Повторне використання тексту (самоплагіат, дублювання наукових результатів) - </a:t>
            </a:r>
            <a:r>
              <a:rPr lang="ru" sz="1100"/>
              <a:t>використання розділів одного й того ж тексту (зазвичай без посилань) в більш ніж одній з публікацій автора. </a:t>
            </a:r>
            <a:endParaRPr sz="11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100"/>
              <a:t>Множинні (дуплікуючі) публікації - </a:t>
            </a:r>
            <a:r>
              <a:rPr lang="ru" sz="1100"/>
              <a:t>повторна публікація даних або ідей одним або декількома авторами.</a:t>
            </a:r>
            <a:endParaRPr sz="11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/>
              <a:t>- подання у звітах з виконання наукових проектів </a:t>
            </a:r>
            <a:r>
              <a:rPr b="1" lang="ru" sz="1100"/>
              <a:t>результатів, що містилися у попередніх роботах</a:t>
            </a:r>
            <a:r>
              <a:rPr lang="ru" sz="1100"/>
              <a:t>, як отриманих при виконанні відповідного проекту</a:t>
            </a:r>
            <a:endParaRPr sz="11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/>
              <a:t>- </a:t>
            </a:r>
            <a:r>
              <a:rPr b="1" lang="ru" sz="1100"/>
              <a:t>агрегування чи доповнення даних </a:t>
            </a:r>
            <a:r>
              <a:rPr lang="ru" sz="1100"/>
              <a:t>- суміщення старих і нових даних без їх чіткої ідентифікації з відповідними посиланнями на попередні публікації</a:t>
            </a:r>
            <a:endParaRPr sz="11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/>
              <a:t>- </a:t>
            </a:r>
            <a:r>
              <a:rPr b="1" lang="ru" sz="1100"/>
              <a:t>дезагрегування даних </a:t>
            </a:r>
            <a:r>
              <a:rPr lang="ru" sz="1100"/>
              <a:t>- публікація частини раніше опублікованих даних без посилання на попередню публікацію</a:t>
            </a:r>
            <a:endParaRPr sz="11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100"/>
              <a:t>- </a:t>
            </a:r>
            <a:r>
              <a:rPr b="1" lang="ru" sz="1100"/>
              <a:t>повторний аналіз </a:t>
            </a:r>
            <a:r>
              <a:rPr lang="ru" sz="1100"/>
              <a:t>раніше опублікованих даних без посилання на попередню публікацію цих даних та раніше виконаного їх аналізу</a:t>
            </a:r>
            <a:endParaRPr sz="900"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900">
                <a:latin typeface="Arimo"/>
                <a:ea typeface="Arimo"/>
                <a:cs typeface="Arimo"/>
                <a:sym typeface="Arimo"/>
              </a:rPr>
              <a:t>Методичні рекомендації для закладів вищої освіти з підтримки принципів академічної доброчесності. Упорядники матеріалів: В. Бахрушин, Є. Ніколаєв. Проєкт сприяння академічній доброчесності в Україні. 2019. 41 с.</a:t>
            </a:r>
            <a:endParaRPr sz="900"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/>
          <p:nvPr>
            <p:ph type="title"/>
          </p:nvPr>
        </p:nvSpPr>
        <p:spPr>
          <a:xfrm>
            <a:off x="311700" y="445025"/>
            <a:ext cx="8520600" cy="143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Чому самоплагіат - це порушення академічної доброчесності?</a:t>
            </a:r>
            <a:endParaRPr/>
          </a:p>
        </p:txBody>
      </p:sp>
      <p:sp>
        <p:nvSpPr>
          <p:cNvPr id="258" name="Google Shape;258;p34"/>
          <p:cNvSpPr txBox="1"/>
          <p:nvPr>
            <p:ph idx="1" type="body"/>
          </p:nvPr>
        </p:nvSpPr>
        <p:spPr>
          <a:xfrm>
            <a:off x="311700" y="1622900"/>
            <a:ext cx="8520600" cy="29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- </a:t>
            </a:r>
            <a:r>
              <a:rPr b="1" lang="ru" sz="1800"/>
              <a:t>знижує довіру </a:t>
            </a:r>
            <a:r>
              <a:rPr lang="ru" sz="1800"/>
              <a:t>суспільства до науки в цілому, а також до наукових результатів окремих осіб та інституцій;</a:t>
            </a:r>
            <a:endParaRPr sz="18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/>
              <a:t>- призводить до</a:t>
            </a:r>
            <a:r>
              <a:rPr b="1" lang="ru" sz="1800"/>
              <a:t> отримання необгрунтованих переваг </a:t>
            </a:r>
            <a:r>
              <a:rPr lang="ru" sz="1800"/>
              <a:t>за фактично невиконану роботу (отримання додаткового фінансування на проведення досліджень, що фактично не виконувалися, підвищенні наукометричних показників автора тощо);</a:t>
            </a:r>
            <a:endParaRPr sz="18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/>
              <a:t>- може </a:t>
            </a:r>
            <a:r>
              <a:rPr b="1" lang="ru" sz="1800"/>
              <a:t>порушувати авторські та суміжні права </a:t>
            </a:r>
            <a:r>
              <a:rPr lang="ru" sz="1800"/>
              <a:t>інших фізичних і юридичних осіб, зокрема, видавців та співавторів.</a:t>
            </a:r>
            <a:endParaRPr sz="1800"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000"/>
              <a:t>Методичні рекомендації для закладів вищої освіти з підтримки принципів академічної доброчесності. Упорядники матеріалів: В. Бахрушин, Є. Ніколаєв. Проєкт сприяння академічній доброчесності в Україні. 2019. 41 с.</a:t>
            </a:r>
            <a:endParaRPr sz="1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type="title"/>
          </p:nvPr>
        </p:nvSpPr>
        <p:spPr>
          <a:xfrm>
            <a:off x="311700" y="492000"/>
            <a:ext cx="8520600" cy="9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Алгоритм розгляду випадків самоплагіату (для редакторів)</a:t>
            </a:r>
            <a:endParaRPr sz="2400"/>
          </a:p>
        </p:txBody>
      </p:sp>
      <p:sp>
        <p:nvSpPr>
          <p:cNvPr id="264" name="Google Shape;264;p35"/>
          <p:cNvSpPr txBox="1"/>
          <p:nvPr>
            <p:ph idx="1" type="body"/>
          </p:nvPr>
        </p:nvSpPr>
        <p:spPr>
          <a:xfrm>
            <a:off x="252975" y="1482000"/>
            <a:ext cx="8520600" cy="31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1. Який обсяг тексту повторюється?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2. В якому місці статті є повтор?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3. Чи підтверджується джерело повторного використання тексту?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4. В якому різновиді статті присутній повтор (дослідницька чи ні)?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5. Чи мало місце порушення авторських прав видавника первинної публікації?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6. Чи має місце випадок особливих часу або місця публікації?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/>
          <p:nvPr>
            <p:ph type="title"/>
          </p:nvPr>
        </p:nvSpPr>
        <p:spPr>
          <a:xfrm>
            <a:off x="819150" y="44635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якому місці статті є самоплагіат?</a:t>
            </a:r>
            <a:endParaRPr/>
          </a:p>
        </p:txBody>
      </p:sp>
      <p:sp>
        <p:nvSpPr>
          <p:cNvPr id="270" name="Google Shape;270;p36"/>
          <p:cNvSpPr txBox="1"/>
          <p:nvPr>
            <p:ph idx="1" type="body"/>
          </p:nvPr>
        </p:nvSpPr>
        <p:spPr>
          <a:xfrm>
            <a:off x="370425" y="1152475"/>
            <a:ext cx="8520600" cy="34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/>
              <a:t>Вступ/опис проблеми </a:t>
            </a:r>
            <a:r>
              <a:rPr lang="ru" sz="1400"/>
              <a:t>- припустимо, якщо це серія публікацій на одну тему.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400"/>
              <a:t>Методи </a:t>
            </a:r>
            <a:r>
              <a:rPr lang="ru" sz="1400"/>
              <a:t>- їх опис має мало варіацій. Самоплагіат тут є цінним, якщо методи повторюються в серії публікацій.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400"/>
              <a:t>Результати </a:t>
            </a:r>
            <a:r>
              <a:rPr lang="ru" sz="1400"/>
              <a:t>- категорично неприпустимо, можливо, публікація є дублюючою. Виключення - якщо автор пролонгує попередні дослідження.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400"/>
              <a:t>Обговорення </a:t>
            </a:r>
            <a:r>
              <a:rPr lang="ru" sz="1400"/>
              <a:t>результатів - припустимий невисокий рівень самоплагіату.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400"/>
              <a:t>Висновки </a:t>
            </a:r>
            <a:r>
              <a:rPr lang="ru" sz="1400"/>
              <a:t>- неприпустимо. Відсутня новизна контенту взагалі.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400"/>
              <a:t>Малюнки, таблиці</a:t>
            </a:r>
            <a:r>
              <a:rPr lang="ru" sz="1400"/>
              <a:t> - часто означають повтор результатів; можливе порушення прав попереднього видавця.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/>
          <p:nvPr>
            <p:ph type="title"/>
          </p:nvPr>
        </p:nvSpPr>
        <p:spPr>
          <a:xfrm>
            <a:off x="819150" y="695200"/>
            <a:ext cx="7505700" cy="6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Реакція на виявлений самоплагіат</a:t>
            </a:r>
            <a:endParaRPr/>
          </a:p>
        </p:txBody>
      </p:sp>
      <p:sp>
        <p:nvSpPr>
          <p:cNvPr id="276" name="Google Shape;276;p37"/>
          <p:cNvSpPr txBox="1"/>
          <p:nvPr>
            <p:ph idx="1" type="body"/>
          </p:nvPr>
        </p:nvSpPr>
        <p:spPr>
          <a:xfrm>
            <a:off x="311700" y="1470250"/>
            <a:ext cx="8520600" cy="33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Публікація виправлень із посиланнями на першоджерело</a:t>
            </a:r>
            <a:r>
              <a:rPr lang="ru" sz="1800"/>
              <a:t> відбувається, якщо розділи статті є близькими або ідентичними до попередньо опублікованих матеріалів того ж автора, проте в публікації </a:t>
            </a:r>
            <a:r>
              <a:rPr b="1" lang="ru" sz="1800"/>
              <a:t>є багато нового матеріалу.</a:t>
            </a:r>
            <a:endParaRPr b="1" sz="18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800"/>
              <a:t>Ретракція - </a:t>
            </a:r>
            <a:r>
              <a:rPr b="1" lang="ru" sz="1800"/>
              <a:t>відкликання статті</a:t>
            </a:r>
            <a:r>
              <a:rPr lang="ru" sz="1800"/>
              <a:t> і повідомлення читачів про дублюючі публікації, плагіат, надання недостовірних даних, наявність конфлікту інтересів тощо. Часто не є механічним видаленням статті, а проводиться через засідання. В серйозних випадках надсилається повідомлення за місцем роботи автора. </a:t>
            </a:r>
            <a:endParaRPr sz="18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/>
          <p:nvPr>
            <p:ph type="title"/>
          </p:nvPr>
        </p:nvSpPr>
        <p:spPr>
          <a:xfrm>
            <a:off x="819150" y="509050"/>
            <a:ext cx="7505700" cy="6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Доброчесне самоцитування </a:t>
            </a:r>
            <a:endParaRPr/>
          </a:p>
        </p:txBody>
      </p:sp>
      <p:sp>
        <p:nvSpPr>
          <p:cNvPr id="282" name="Google Shape;282;p38"/>
          <p:cNvSpPr txBox="1"/>
          <p:nvPr>
            <p:ph idx="1" type="body"/>
          </p:nvPr>
        </p:nvSpPr>
        <p:spPr>
          <a:xfrm>
            <a:off x="609600" y="1200250"/>
            <a:ext cx="8075700" cy="35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/>
              <a:t>Доброчесне самоцитування </a:t>
            </a:r>
            <a:r>
              <a:rPr lang="ru" sz="1400"/>
              <a:t>- повторне використання автором власних текстів з більш ранніх творів у обсязі, що виправдовується метою цитування, з посиланням на першоджерело, оформленим відповідно до встановлених правил цитування.</a:t>
            </a:r>
            <a:endParaRPr sz="14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400"/>
              <a:t>Доброчесне самоцитування в некоректній формі</a:t>
            </a:r>
            <a:r>
              <a:rPr lang="ru" sz="1400"/>
              <a:t> - повторне цитування власних текстів з посиланням на першоджерело, оформленим з порушенням правил цитування (посилання стоїть не в тому місці, не на те джерело, не показує меж цитування).</a:t>
            </a:r>
            <a:endParaRPr sz="14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Доброчесним вважається викладення раніше опублікованих наукових результатів </a:t>
            </a:r>
            <a:r>
              <a:rPr b="1" lang="ru" sz="1400"/>
              <a:t>у науково-популярній формі </a:t>
            </a:r>
            <a:r>
              <a:rPr lang="ru" sz="1400"/>
              <a:t>для непідготовленої читацької аудиторії. Характерними ознаками є зміна стилю викладення, зміна обсягу тексту.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"/>
          <p:cNvSpPr txBox="1"/>
          <p:nvPr>
            <p:ph type="title"/>
          </p:nvPr>
        </p:nvSpPr>
        <p:spPr>
          <a:xfrm>
            <a:off x="819150" y="477625"/>
            <a:ext cx="7505700" cy="5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Недоброчесне самоцитування</a:t>
            </a:r>
            <a:endParaRPr/>
          </a:p>
        </p:txBody>
      </p:sp>
      <p:sp>
        <p:nvSpPr>
          <p:cNvPr id="288" name="Google Shape;288;p39"/>
          <p:cNvSpPr txBox="1"/>
          <p:nvPr>
            <p:ph idx="1" type="body"/>
          </p:nvPr>
        </p:nvSpPr>
        <p:spPr>
          <a:xfrm>
            <a:off x="819150" y="1043125"/>
            <a:ext cx="7505700" cy="33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/>
              <a:t>Недоброчесне самоцитування (самоплагіат) </a:t>
            </a:r>
            <a:r>
              <a:rPr lang="ru" sz="1400"/>
              <a:t>- повторне використання власних текстів без посилання або в надто великому обсязі.</a:t>
            </a:r>
            <a:endParaRPr sz="14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400"/>
              <a:t>Повторна публікація (передрук) </a:t>
            </a:r>
            <a:r>
              <a:rPr lang="ru" sz="1400"/>
              <a:t>- повне переопублікування раніше оприлюдненої праці, оформлене посиланням на першоджерело і з дозволу правовласника (видавця) попередньої роботи.</a:t>
            </a:r>
            <a:endParaRPr sz="14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1400"/>
              <a:t>Парафраз, або рерайт </a:t>
            </a:r>
            <a:r>
              <a:rPr lang="ru" sz="1400"/>
              <a:t>- обробка вихідного тексту зі збереженням первинного змісту шляхом переробки синтаксичної структури речень, заміни форм слів, заміни слів на синоніми, заміни використаних термінів на аналогічні, зміни порядку слів, речень і т.д. Отриманий текст називають рерайтом. Основні його ознаки - збереження послідовності думок та приблизного обсягу вихідного тексту.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 txBox="1"/>
          <p:nvPr>
            <p:ph type="title"/>
          </p:nvPr>
        </p:nvSpPr>
        <p:spPr>
          <a:xfrm>
            <a:off x="744525" y="845600"/>
            <a:ext cx="7580400" cy="6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Переклад як самоплагіат</a:t>
            </a:r>
            <a:endParaRPr/>
          </a:p>
        </p:txBody>
      </p:sp>
      <p:sp>
        <p:nvSpPr>
          <p:cNvPr id="294" name="Google Shape;294;p40"/>
          <p:cNvSpPr txBox="1"/>
          <p:nvPr>
            <p:ph idx="1" type="body"/>
          </p:nvPr>
        </p:nvSpPr>
        <p:spPr>
          <a:xfrm>
            <a:off x="819150" y="1517225"/>
            <a:ext cx="7929000" cy="32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Автори під час перекладу своєї статті не дають посилання на оригінал з двох причин:</a:t>
            </a:r>
            <a:endParaRPr sz="1200"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AutoNum type="arabicPeriod"/>
            </a:pPr>
            <a:r>
              <a:rPr lang="ru" sz="1200"/>
              <a:t>Вважають, що читачі не зрозуміють оригінальну мовну версію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ru" sz="1200"/>
              <a:t>Хочуть ввести в оману редактора і підвищити свою публікаційну активність. 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/>
              <a:t>Глобалізація ставить перед необхідністю публікувати дослідження різними мовами. При цьому коректно:</a:t>
            </a:r>
            <a:endParaRPr sz="1200"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AutoNum type="arabicPeriod"/>
            </a:pPr>
            <a:r>
              <a:rPr lang="ru" sz="1200"/>
              <a:t>Отримати дозвіл журналу, де була опублікована первинна версія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ru" sz="1200"/>
              <a:t>Навести посилання на першоджерело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ru" sz="1200"/>
              <a:t>Прив’язати нову публікацію до ідентифікатора DOI первинної публікації. 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/>
              <a:t>Науково доброчесним було б вважати під час підрахунку наукометричних показників такі публікації за одну, як вважають автори статті. Проте такої систематичної практики поки що немає. 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/>
          <p:nvPr>
            <p:ph type="title"/>
          </p:nvPr>
        </p:nvSpPr>
        <p:spPr>
          <a:xfrm>
            <a:off x="368725" y="495550"/>
            <a:ext cx="8290800" cy="7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/>
              <a:t>Припустимий обсяг самоцитування в дисертації</a:t>
            </a:r>
            <a:endParaRPr sz="2800"/>
          </a:p>
        </p:txBody>
      </p:sp>
      <p:sp>
        <p:nvSpPr>
          <p:cNvPr id="300" name="Google Shape;300;p41"/>
          <p:cNvSpPr txBox="1"/>
          <p:nvPr>
            <p:ph idx="1" type="body"/>
          </p:nvPr>
        </p:nvSpPr>
        <p:spPr>
          <a:xfrm>
            <a:off x="368725" y="1223650"/>
            <a:ext cx="8384400" cy="34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Некоректним вважається:</a:t>
            </a:r>
            <a:endParaRPr sz="2000"/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SzPts val="2000"/>
              <a:buChar char="-"/>
            </a:pPr>
            <a:r>
              <a:rPr lang="ru" sz="2000"/>
              <a:t>обмежувати самоцитування і при цьому вимагати публікації результатів у рецензованих виданнях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ru" sz="2000"/>
              <a:t>визнавати недоброчесними публікації, оприлюднені після захисту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ru" sz="2000"/>
              <a:t>вимагати переписувати фрагменти дисертації для підвищення унікальності в системі “Антиплагіат” (стосується редакторів журналів).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421" y="0"/>
            <a:ext cx="754917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2"/>
          <p:cNvSpPr txBox="1"/>
          <p:nvPr>
            <p:ph type="title"/>
          </p:nvPr>
        </p:nvSpPr>
        <p:spPr>
          <a:xfrm>
            <a:off x="415700" y="1094450"/>
            <a:ext cx="8032500" cy="23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Структура статті IMRAD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Метадані: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заголовок, анотація, ключові слова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3"/>
          <p:cNvSpPr txBox="1"/>
          <p:nvPr>
            <p:ph type="title"/>
          </p:nvPr>
        </p:nvSpPr>
        <p:spPr>
          <a:xfrm>
            <a:off x="819150" y="436850"/>
            <a:ext cx="7505700" cy="5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Структура ІMRAD</a:t>
            </a:r>
            <a:endParaRPr>
              <a:solidFill>
                <a:srgbClr val="5B0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3"/>
          <p:cNvSpPr txBox="1"/>
          <p:nvPr>
            <p:ph idx="1" type="body"/>
          </p:nvPr>
        </p:nvSpPr>
        <p:spPr>
          <a:xfrm>
            <a:off x="819150" y="988850"/>
            <a:ext cx="7505700" cy="3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Назва (Title)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Анотація (Abstract)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Вступ (</a:t>
            </a:r>
            <a:r>
              <a:rPr lang="ru" sz="1400" u="sng"/>
              <a:t>Introduction</a:t>
            </a:r>
            <a:r>
              <a:rPr lang="ru" sz="1400"/>
              <a:t>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Методи (</a:t>
            </a:r>
            <a:r>
              <a:rPr lang="ru" sz="1400" u="sng"/>
              <a:t>Methods</a:t>
            </a:r>
            <a:r>
              <a:rPr lang="ru" sz="1400"/>
              <a:t>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Результати (</a:t>
            </a:r>
            <a:r>
              <a:rPr lang="ru" sz="1400" u="sng"/>
              <a:t>Results</a:t>
            </a:r>
            <a:r>
              <a:rPr lang="ru" sz="1400"/>
              <a:t>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Обговорення (</a:t>
            </a:r>
            <a:r>
              <a:rPr lang="ru" sz="1400" u="sng"/>
              <a:t>Discussion</a:t>
            </a:r>
            <a:r>
              <a:rPr lang="ru" sz="1400"/>
              <a:t>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Висновки(Conclusions)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Література (References)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12625"/>
            <a:ext cx="8580749" cy="384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4"/>
          <p:cNvSpPr txBox="1"/>
          <p:nvPr/>
        </p:nvSpPr>
        <p:spPr>
          <a:xfrm>
            <a:off x="1662375" y="0"/>
            <a:ext cx="55608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Alegreya"/>
                <a:ea typeface="Alegreya"/>
                <a:cs typeface="Alegreya"/>
                <a:sym typeface="Alegreya"/>
              </a:rPr>
              <a:t>Структура наукової статті</a:t>
            </a:r>
            <a:endParaRPr b="1" sz="1800"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Alegreya"/>
                <a:ea typeface="Alegreya"/>
                <a:cs typeface="Alegreya"/>
                <a:sym typeface="Alegreya"/>
              </a:rPr>
              <a:t>/модель пісочного годинника IMRaD/</a:t>
            </a:r>
            <a:endParaRPr b="1" sz="18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318" name="Google Shape;318;p44"/>
          <p:cNvSpPr txBox="1"/>
          <p:nvPr/>
        </p:nvSpPr>
        <p:spPr>
          <a:xfrm>
            <a:off x="58625" y="4711350"/>
            <a:ext cx="9144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/>
              <a:t>Сацик В. Сучасні стандарти академічного письма для молодих дослідників: передові практики європейських університетів та видавництв. Матеріали ІІІ Зимової школи УАДО «Європейські індикатори якості освітніх досліджень». Луцьк, 2020.</a:t>
            </a:r>
            <a:endParaRPr sz="1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850" y="378125"/>
            <a:ext cx="7109225" cy="433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5"/>
          <p:cNvSpPr txBox="1"/>
          <p:nvPr/>
        </p:nvSpPr>
        <p:spPr>
          <a:xfrm>
            <a:off x="633825" y="0"/>
            <a:ext cx="8025300" cy="4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Alegreya"/>
                <a:ea typeface="Alegreya"/>
                <a:cs typeface="Alegreya"/>
                <a:sym typeface="Alegreya"/>
              </a:rPr>
              <a:t>Структура наукової статті  /альтернативні варіанти IMRaD-моделі/</a:t>
            </a:r>
            <a:endParaRPr b="1" sz="18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325" name="Google Shape;325;p45"/>
          <p:cNvSpPr txBox="1"/>
          <p:nvPr/>
        </p:nvSpPr>
        <p:spPr>
          <a:xfrm>
            <a:off x="6991875" y="4599000"/>
            <a:ext cx="22308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(Cargill and O’Connor 2009, p. 11 )</a:t>
            </a:r>
            <a:endParaRPr sz="1000"/>
          </a:p>
        </p:txBody>
      </p:sp>
      <p:sp>
        <p:nvSpPr>
          <p:cNvPr id="326" name="Google Shape;326;p45"/>
          <p:cNvSpPr txBox="1"/>
          <p:nvPr/>
        </p:nvSpPr>
        <p:spPr>
          <a:xfrm>
            <a:off x="0" y="4711350"/>
            <a:ext cx="91440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Сацик В. Сучасні стандарти академічного письма для молодих дослідників: передові практики європейських університетів та видавництв. Матеріали ІІІ Зимової школи УАДО «Європейські індикатори якості освітніх досліджень». Луцьк, 2020.</a:t>
            </a:r>
            <a:endParaRPr sz="1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Заголовок, анотація та ключові слова</a:t>
            </a:r>
            <a:endParaRPr/>
          </a:p>
        </p:txBody>
      </p:sp>
      <p:sp>
        <p:nvSpPr>
          <p:cNvPr id="332" name="Google Shape;332;p46"/>
          <p:cNvSpPr txBox="1"/>
          <p:nvPr>
            <p:ph idx="1" type="body"/>
          </p:nvPr>
        </p:nvSpPr>
        <p:spPr>
          <a:xfrm>
            <a:off x="819150" y="1634650"/>
            <a:ext cx="7505700" cy="28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 sz="1800"/>
              <a:t>Пошукові системи і бази даних визначають за цими трьома елементами, чи варто показувати вашу статтю читачам (якщо варто, то коли і як).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 sz="1800"/>
              <a:t>Заголовок і авторське резюме - часто єдині доступні у вільному доступі елементи вашої статті. Читачі вирішують, чи варто купити повний текст або продовжити читання.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 sz="1800"/>
              <a:t>Авторське резюме - перший розділ вашої статті, який читають редактори та рецензенти. </a:t>
            </a:r>
            <a:r>
              <a:rPr lang="ru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7"/>
          <p:cNvSpPr txBox="1"/>
          <p:nvPr>
            <p:ph idx="1" type="body"/>
          </p:nvPr>
        </p:nvSpPr>
        <p:spPr>
          <a:xfrm>
            <a:off x="311700" y="965275"/>
            <a:ext cx="8520600" cy="3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>
                <a:latin typeface="Arial"/>
                <a:ea typeface="Arial"/>
                <a:cs typeface="Arial"/>
                <a:sym typeface="Arial"/>
              </a:rPr>
              <a:t>1. Передає зміст статті в кількох словах, чітко позначає її головну мету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latin typeface="Arial"/>
                <a:ea typeface="Arial"/>
                <a:cs typeface="Arial"/>
                <a:sym typeface="Arial"/>
              </a:rPr>
              <a:t>2. Починається з об’єкта дослідження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latin typeface="Arial"/>
                <a:ea typeface="Arial"/>
                <a:cs typeface="Arial"/>
                <a:sym typeface="Arial"/>
              </a:rPr>
              <a:t>3. Чіпляє увагу читача.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latin typeface="Arial"/>
                <a:ea typeface="Arial"/>
                <a:cs typeface="Arial"/>
                <a:sym typeface="Arial"/>
              </a:rPr>
              <a:t>4. Вирізняє статтю серед інших текстів тієї ж предметної галузі. 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latin typeface="Arial"/>
                <a:ea typeface="Arial"/>
                <a:cs typeface="Arial"/>
                <a:sym typeface="Arial"/>
              </a:rPr>
              <a:t>5. Містить точні, однозначні та специфічні вислови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700"/>
              <a:t>1. </a:t>
            </a:r>
            <a:endParaRPr sz="700"/>
          </a:p>
        </p:txBody>
      </p:sp>
      <p:sp>
        <p:nvSpPr>
          <p:cNvPr id="338" name="Google Shape;338;p47"/>
          <p:cNvSpPr txBox="1"/>
          <p:nvPr/>
        </p:nvSpPr>
        <p:spPr>
          <a:xfrm>
            <a:off x="1284700" y="319400"/>
            <a:ext cx="6764100" cy="8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latin typeface="Alegreya"/>
                <a:ea typeface="Alegreya"/>
                <a:cs typeface="Alegreya"/>
                <a:sym typeface="Alegreya"/>
              </a:rPr>
              <a:t>Вдалий заголовок</a:t>
            </a:r>
            <a:endParaRPr sz="3600"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8"/>
          <p:cNvSpPr txBox="1"/>
          <p:nvPr>
            <p:ph type="title"/>
          </p:nvPr>
        </p:nvSpPr>
        <p:spPr>
          <a:xfrm>
            <a:off x="263050" y="389875"/>
            <a:ext cx="8569200" cy="45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Alegreya"/>
                <a:ea typeface="Alegreya"/>
                <a:cs typeface="Alegreya"/>
                <a:sym typeface="Alegreya"/>
              </a:rPr>
              <a:t>Правила складання вдалого заголовку</a:t>
            </a:r>
            <a:endParaRPr b="1" sz="1800"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344" name="Google Shape;344;p48"/>
          <p:cNvSpPr txBox="1"/>
          <p:nvPr>
            <p:ph idx="1" type="body"/>
          </p:nvPr>
        </p:nvSpPr>
        <p:spPr>
          <a:xfrm>
            <a:off x="311700" y="847925"/>
            <a:ext cx="85206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Заголовок має бути простим, коротким та привабливим. Зазвичай він складається з 10-12 слів.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Замість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Текстово-дискурсивні категорії як засіб узгодження діяльності комунікаторів, пов’язаних через текст відношеннями взаємодії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Краще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Категорії науково-інформаційного дискурсу (О.В.Тріщук).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Використовуйте відповідні описові слова. Подумайте про те, які слова потенційні читачі можуть ввести в пошуковий рядок.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Замість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Роль інтертекстуальності під час реконструкції елементів архаїчної системи світу в англійському фентезі.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Краще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Роль інтертекстуальності </a:t>
            </a:r>
            <a:r>
              <a:rPr lang="ru" sz="11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англійському пародійному фентезі Т. Пратчетта "The Color of Magic" 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(О. С. Дьяконова).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Не використовуйте скорочення та професійний жаргон. В заголовку можуть використовуватися лише відомі скорочення типу СРСР, ЄС і т.ін.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Замість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Фентезі на стику з </a:t>
            </a:r>
            <a:r>
              <a:rPr lang="ru" sz="11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НФ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формування напряму стімпанк-фентезі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Краще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Фентезі на стику з </a:t>
            </a:r>
            <a:r>
              <a:rPr lang="ru" sz="11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науковою фантастикою:</a:t>
            </a: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формування напряму стімпанк-фентезі (Т.І.Хоруженко).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Анотація</a:t>
            </a:r>
            <a:endParaRPr/>
          </a:p>
        </p:txBody>
      </p:sp>
      <p:sp>
        <p:nvSpPr>
          <p:cNvPr id="350" name="Google Shape;350;p49"/>
          <p:cNvSpPr txBox="1"/>
          <p:nvPr>
            <p:ph idx="1" type="body"/>
          </p:nvPr>
        </p:nvSpPr>
        <p:spPr>
          <a:xfrm>
            <a:off x="819150" y="1693350"/>
            <a:ext cx="7505700" cy="27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Якісна анотація повинна: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описувати основну мету і завдання дослідження</a:t>
            </a:r>
            <a:r>
              <a:rPr lang="ru" sz="1400" u="sng">
                <a:latin typeface="Arial"/>
                <a:ea typeface="Arial"/>
                <a:cs typeface="Arial"/>
                <a:sym typeface="Arial"/>
              </a:rPr>
              <a:t> (Навіщо проводилося дослідження?)</a:t>
            </a:r>
            <a:endParaRPr sz="1400" u="sng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розкривати основи використаної методики </a:t>
            </a:r>
            <a:r>
              <a:rPr lang="ru" sz="1400" u="sng">
                <a:latin typeface="Arial"/>
                <a:ea typeface="Arial"/>
                <a:cs typeface="Arial"/>
                <a:sym typeface="Arial"/>
              </a:rPr>
              <a:t>(Як проводилося дослідження?)</a:t>
            </a:r>
            <a:endParaRPr sz="1400" u="sng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резюмувати результати</a:t>
            </a:r>
            <a:r>
              <a:rPr lang="ru" sz="1400" u="sng">
                <a:latin typeface="Arial"/>
                <a:ea typeface="Arial"/>
                <a:cs typeface="Arial"/>
                <a:sym typeface="Arial"/>
              </a:rPr>
              <a:t> (Які результати були отримані?)</a:t>
            </a:r>
            <a:endParaRPr sz="1400" u="sng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Підводити підсумок </a:t>
            </a:r>
            <a:r>
              <a:rPr lang="ru" sz="1400" u="sng">
                <a:latin typeface="Arial"/>
                <a:ea typeface="Arial"/>
                <a:cs typeface="Arial"/>
                <a:sym typeface="Arial"/>
              </a:rPr>
              <a:t>(Що означають отримані результати?)</a:t>
            </a:r>
            <a:endParaRPr sz="140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400">
                <a:latin typeface="Arial"/>
                <a:ea typeface="Arial"/>
                <a:cs typeface="Arial"/>
                <a:sym typeface="Arial"/>
              </a:rPr>
              <a:t>Обсяг анотації не повинен перевищувати 250 слів! Якщо можете описати в 150, не пишіть 200 (хоча цього можуть вимагати журнали). 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0"/>
          <p:cNvSpPr txBox="1"/>
          <p:nvPr>
            <p:ph type="title"/>
          </p:nvPr>
        </p:nvSpPr>
        <p:spPr>
          <a:xfrm>
            <a:off x="819150" y="460325"/>
            <a:ext cx="7505700" cy="5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Ключові слова - як обрати найрелевантніші?</a:t>
            </a:r>
            <a:endParaRPr sz="2400"/>
          </a:p>
        </p:txBody>
      </p:sp>
      <p:sp>
        <p:nvSpPr>
          <p:cNvPr id="356" name="Google Shape;356;p50"/>
          <p:cNvSpPr txBox="1"/>
          <p:nvPr>
            <p:ph idx="1" type="body"/>
          </p:nvPr>
        </p:nvSpPr>
        <p:spPr>
          <a:xfrm>
            <a:off x="819150" y="1047425"/>
            <a:ext cx="7505700" cy="33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Прочитайте статтю та випишіть всі терміни і вислови, що трапляються в тексті неодноразово (або скористайтеся функцією “Статистика”). 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Переконайтеся, що перелік включає всі опорні терміни та вислови, а також кілька додаткових ключових висловів. 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Додайте варіанти термінів (наприклад, дискурс і дискурсивний), назви методів, способи та ін.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Додайте загальновідомі абревіатури (наприклад, СРСР, ЄС, НАТО тощо). 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Тепер зверніться до словника, переліку термінів або індексного стандарту в вашій дисципліні (наприклад, GeoRef, тезаурус ERIC, PsycInfo, ChemWeb, інструкція по пошуку по BIOSIS, тезаурус MeSH) і переконайтеся, що терміни, якими ви послуговуєтеся, співпадають з термінами, що вказані в цих ресурсах. 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Введіть ваші ключові слова в пошукову систему і переконайтеся, що результати пошуку відповідають темі вашої статті. </a:t>
            </a:r>
            <a:endParaRPr sz="1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1"/>
          <p:cNvSpPr txBox="1"/>
          <p:nvPr>
            <p:ph type="title"/>
          </p:nvPr>
        </p:nvSpPr>
        <p:spPr>
          <a:xfrm>
            <a:off x="819150" y="295925"/>
            <a:ext cx="7505700" cy="5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Вступ</a:t>
            </a:r>
            <a:endParaRPr/>
          </a:p>
        </p:txBody>
      </p:sp>
      <p:sp>
        <p:nvSpPr>
          <p:cNvPr id="362" name="Google Shape;362;p51"/>
          <p:cNvSpPr txBox="1"/>
          <p:nvPr>
            <p:ph idx="1" type="body"/>
          </p:nvPr>
        </p:nvSpPr>
        <p:spPr>
          <a:xfrm>
            <a:off x="486175" y="953550"/>
            <a:ext cx="8184900" cy="38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цьому розділі не повинно бути “води” та “інформації для загального розвитку”!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Відповідаємо на питання: Що відомо про предмет дослідження? Чого ми не знаємо? Що ми покажемо в своїй статті?</a:t>
            </a:r>
            <a:endParaRPr/>
          </a:p>
          <a:p>
            <a:pPr indent="-311150" lvl="0" marL="457200" rtl="0" algn="just">
              <a:spcBef>
                <a:spcPts val="1600"/>
              </a:spcBef>
              <a:spcAft>
                <a:spcPts val="0"/>
              </a:spcAft>
              <a:buSzPts val="1300"/>
              <a:buAutoNum type="arabicPeriod"/>
            </a:pPr>
            <a:r>
              <a:rPr b="1" lang="ru"/>
              <a:t>Фокус дослідження. </a:t>
            </a:r>
            <a:r>
              <a:rPr lang="ru"/>
              <a:t>Чому ця тематика важлива? Що вже було досліджене? Що є актуальним наразі? </a:t>
            </a:r>
            <a:endParaRPr/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ru"/>
              <a:t>Визначення ніші. </a:t>
            </a:r>
            <a:r>
              <a:rPr lang="ru"/>
              <a:t>Вкажіть на “сліпу пляму” в дослідженнях. </a:t>
            </a:r>
            <a:endParaRPr/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b="1" lang="ru"/>
              <a:t>Займаємо нішу. </a:t>
            </a:r>
            <a:r>
              <a:rPr lang="ru"/>
              <a:t>Позначаємо ключові завдання або гіпотезі цієї статті.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Огляд літератури - це “підготовка сцени” для Вашого дослідження. Створіть п’єдестал із попередніх досліджень, на якому будуть базуватися ваші результати.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Ніколи не пишіть “Досліджувана тематика широко представлена в роботах вітчизняних та закордонних дослідників”, після чого вказується беззмістовний перелік імен!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В кінці вступу необхідно чітко визначити ключове завдання або гіпотезу статті.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7050" y="0"/>
            <a:ext cx="2266951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 txBox="1"/>
          <p:nvPr/>
        </p:nvSpPr>
        <p:spPr>
          <a:xfrm>
            <a:off x="281050" y="228600"/>
            <a:ext cx="6705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00000"/>
                </a:solidFill>
              </a:rPr>
              <a:t>Станом на 01.01.2019 р. УАДО налічує 225 членів, які репрезентують наукові та освітні осередки усіх регіонів України, а також зарубіжних університетів</a:t>
            </a:r>
            <a:endParaRPr sz="4400">
              <a:solidFill>
                <a:srgbClr val="000000"/>
              </a:solidFill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1100" y="1384850"/>
            <a:ext cx="6329574" cy="310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 txBox="1"/>
          <p:nvPr/>
        </p:nvSpPr>
        <p:spPr>
          <a:xfrm>
            <a:off x="615125" y="4664375"/>
            <a:ext cx="76332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Щудло С. Українська асоціація дослідників освіти: історія, місія, етичні стандарти. Луцьк, 2020</a:t>
            </a:r>
            <a:endParaRPr sz="1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/>
          <p:nvPr>
            <p:ph type="title"/>
          </p:nvPr>
        </p:nvSpPr>
        <p:spPr>
          <a:xfrm>
            <a:off x="819150" y="460325"/>
            <a:ext cx="7505700" cy="5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Методи</a:t>
            </a:r>
            <a:endParaRPr/>
          </a:p>
        </p:txBody>
      </p:sp>
      <p:sp>
        <p:nvSpPr>
          <p:cNvPr id="368" name="Google Shape;368;p52"/>
          <p:cNvSpPr txBox="1"/>
          <p:nvPr>
            <p:ph idx="1" type="body"/>
          </p:nvPr>
        </p:nvSpPr>
        <p:spPr>
          <a:xfrm>
            <a:off x="533150" y="1153175"/>
            <a:ext cx="8173200" cy="32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Ви провели дослідження, тепер максимально детально опишіть, ЯК ви його провели. </a:t>
            </a:r>
            <a:endParaRPr sz="16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/>
              <a:t>Ключовий критерій якості Методів - </a:t>
            </a:r>
            <a:r>
              <a:rPr b="1" lang="ru" sz="1600"/>
              <a:t>можливість повторення (repetition) досвіду. </a:t>
            </a:r>
            <a:r>
              <a:rPr lang="ru" sz="1600"/>
              <a:t>Подивіться на те, що ви написали. Ви б змогли відтворити цей досвід, якби використовували Методи як інструкцію? Якщо так - чудово! Якщо ні - чого ще не вистачає?</a:t>
            </a:r>
            <a:endParaRPr sz="16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600"/>
              <a:t>Частотна помилка - не забувайте писати марку і модель використаного вами обладнання. </a:t>
            </a:r>
            <a:endParaRPr sz="1600"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600"/>
              <a:t>Якщо не знаєте, з чого почати - подивіться на статтю, тематика якої близька до вашої. (До речі, універсальна порада для будь-яких випадків))</a:t>
            </a:r>
            <a:endParaRPr sz="1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Маніпуляції цитуванням</a:t>
            </a:r>
            <a:endParaRPr/>
          </a:p>
        </p:txBody>
      </p:sp>
      <p:sp>
        <p:nvSpPr>
          <p:cNvPr id="374" name="Google Shape;374;p53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СОРЕ (Committee on Publication Ethics) вирізняє наступні види маніпуляції цитуваннями: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А) надмірне цитування автора з метою підвищити кількість цитування його робіт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Б) надмірне цитування журнала з метою підвищити його цитування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В) надмірне цитування журнала як "складання пошани" головному редактору з метою підвищити кількість цитувань іншого автора або журнала, в який відправляють статтю.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Софт (програми та сервіси)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для письменників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та науковців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5"/>
          <p:cNvSpPr txBox="1"/>
          <p:nvPr>
            <p:ph type="title"/>
          </p:nvPr>
        </p:nvSpPr>
        <p:spPr>
          <a:xfrm>
            <a:off x="819150" y="460325"/>
            <a:ext cx="7505700" cy="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Референс-менеджери</a:t>
            </a:r>
            <a:endParaRPr/>
          </a:p>
        </p:txBody>
      </p:sp>
      <p:sp>
        <p:nvSpPr>
          <p:cNvPr id="385" name="Google Shape;385;p55"/>
          <p:cNvSpPr txBox="1"/>
          <p:nvPr>
            <p:ph idx="1" type="body"/>
          </p:nvPr>
        </p:nvSpPr>
        <p:spPr>
          <a:xfrm>
            <a:off x="819150" y="1035750"/>
            <a:ext cx="7505700" cy="34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Референс-менеджери (або бібліографічні менеджери) є особливим програмним продуктом, який покликаний виконувати такі функції:</a:t>
            </a:r>
            <a:endParaRPr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ru"/>
              <a:t>формування особистої або інтегрованої бібліографії для проведення дослідження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ru"/>
              <a:t>організація наукових джерел, їх систематизація та коментування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ru"/>
              <a:t>інтеграція з текстовими процесорами (Microsoft Word, iWorks Pages, Open Office, LaTeX, Scrivener та ін.) для автоматичної генерації бібліографії та посилань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ru"/>
              <a:t>оформлення рукописів статей, дисертацій, монографій відповідно до вимог різних академічних стилів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485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80497"/>
            <a:ext cx="9144002" cy="1863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7170" y="0"/>
            <a:ext cx="272043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775" y="0"/>
            <a:ext cx="2720425" cy="514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4600" y="0"/>
            <a:ext cx="2720425" cy="514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8"/>
          <p:cNvSpPr txBox="1"/>
          <p:nvPr>
            <p:ph type="title"/>
          </p:nvPr>
        </p:nvSpPr>
        <p:spPr>
          <a:xfrm>
            <a:off x="819150" y="483825"/>
            <a:ext cx="7505700" cy="6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Інші референс-менеджери</a:t>
            </a:r>
            <a:endParaRPr/>
          </a:p>
        </p:txBody>
      </p:sp>
      <p:sp>
        <p:nvSpPr>
          <p:cNvPr id="404" name="Google Shape;404;p58"/>
          <p:cNvSpPr txBox="1"/>
          <p:nvPr>
            <p:ph idx="1" type="body"/>
          </p:nvPr>
        </p:nvSpPr>
        <p:spPr>
          <a:xfrm>
            <a:off x="819150" y="1153125"/>
            <a:ext cx="7505700" cy="35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/>
              <a:t>EndNote </a:t>
            </a:r>
            <a:r>
              <a:rPr lang="ru" sz="1400" u="sng">
                <a:solidFill>
                  <a:schemeClr val="hlink"/>
                </a:solidFill>
                <a:hlinkClick r:id="rId3"/>
              </a:rPr>
              <a:t>Clarivate Analytics</a:t>
            </a:r>
            <a:r>
              <a:rPr lang="ru" sz="1400"/>
              <a:t>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Bibus </a:t>
            </a:r>
            <a:r>
              <a:rPr lang="ru" sz="1400" u="sng">
                <a:solidFill>
                  <a:schemeClr val="hlink"/>
                </a:solidFill>
                <a:hlinkClick r:id="rId4"/>
              </a:rPr>
              <a:t>Bibus bibliographic database - Bibus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JabRef </a:t>
            </a:r>
            <a:r>
              <a:rPr lang="ru" sz="1400" u="sng">
                <a:solidFill>
                  <a:schemeClr val="hlink"/>
                </a:solidFill>
                <a:hlinkClick r:id="rId5"/>
              </a:rPr>
              <a:t>https://www.jabref.org/</a:t>
            </a:r>
            <a:r>
              <a:rPr lang="ru" sz="1400"/>
              <a:t>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Papers </a:t>
            </a:r>
            <a:r>
              <a:rPr lang="ru" sz="1400" u="sng">
                <a:solidFill>
                  <a:schemeClr val="hlink"/>
                </a:solidFill>
                <a:hlinkClick r:id="rId6"/>
              </a:rPr>
              <a:t>https://www.papersapp.com/</a:t>
            </a:r>
            <a:r>
              <a:rPr lang="ru" sz="1400"/>
              <a:t>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Paperpile </a:t>
            </a:r>
            <a:r>
              <a:rPr lang="ru" sz="1400" u="sng">
                <a:solidFill>
                  <a:schemeClr val="hlink"/>
                </a:solidFill>
                <a:hlinkClick r:id="rId7"/>
              </a:rPr>
              <a:t>https://paperpile.com/</a:t>
            </a:r>
            <a:r>
              <a:rPr lang="ru" sz="1400"/>
              <a:t>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ReadCube </a:t>
            </a:r>
            <a:r>
              <a:rPr lang="ru" sz="1400" u="sng">
                <a:solidFill>
                  <a:schemeClr val="hlink"/>
                </a:solidFill>
                <a:hlinkClick r:id="rId8"/>
              </a:rPr>
              <a:t>https://www.readcube.com/home</a:t>
            </a:r>
            <a:r>
              <a:rPr lang="ru" sz="1400"/>
              <a:t>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400"/>
              <a:t>Referencer </a:t>
            </a:r>
            <a:r>
              <a:rPr lang="ru" sz="1400" u="sng">
                <a:solidFill>
                  <a:schemeClr val="hlink"/>
                </a:solidFill>
                <a:hlinkClick r:id="rId9"/>
              </a:rPr>
              <a:t>https://www.linuxlinks.com/referencer/</a:t>
            </a:r>
            <a:r>
              <a:rPr lang="ru" sz="1400"/>
              <a:t>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400"/>
              <a:t>Zotero </a:t>
            </a:r>
            <a:r>
              <a:rPr lang="ru" sz="1400" u="sng">
                <a:solidFill>
                  <a:schemeClr val="hlink"/>
                </a:solidFill>
                <a:hlinkClick r:id="rId10"/>
              </a:rPr>
              <a:t>https://www.zotero.org/</a:t>
            </a:r>
            <a:r>
              <a:rPr lang="ru" sz="1400"/>
              <a:t> </a:t>
            </a:r>
            <a:endParaRPr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675" y="812625"/>
            <a:ext cx="8243699" cy="433087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9"/>
          <p:cNvSpPr txBox="1"/>
          <p:nvPr/>
        </p:nvSpPr>
        <p:spPr>
          <a:xfrm>
            <a:off x="380475" y="23625"/>
            <a:ext cx="85254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85200C"/>
                </a:solidFill>
              </a:rPr>
              <a:t>Клавіатурний тренажер “Соло на клавіатурі”. </a:t>
            </a:r>
            <a:endParaRPr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85200C"/>
                </a:solidFill>
              </a:rPr>
              <a:t>Софт-версія - англійська, російська і цифрова. Онлайн-версія - більшість європейських мов, українська - включно. </a:t>
            </a:r>
            <a:r>
              <a:rPr lang="ru" u="sng">
                <a:solidFill>
                  <a:srgbClr val="85200C"/>
                </a:solidFill>
                <a:hlinkClick r:id="rId4"/>
              </a:rPr>
              <a:t>https://ergosolo.ru/</a:t>
            </a:r>
            <a:r>
              <a:rPr lang="ru">
                <a:solidFill>
                  <a:srgbClr val="85200C"/>
                </a:solidFill>
              </a:rPr>
              <a:t> </a:t>
            </a:r>
            <a:endParaRPr>
              <a:solidFill>
                <a:srgbClr val="85200C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275" y="460925"/>
            <a:ext cx="5857449" cy="445944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0"/>
          <p:cNvSpPr txBox="1"/>
          <p:nvPr/>
        </p:nvSpPr>
        <p:spPr>
          <a:xfrm>
            <a:off x="227825" y="131550"/>
            <a:ext cx="67641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Главред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7" name="Google Shape;41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89750"/>
            <a:ext cx="8800650" cy="40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1"/>
          <p:cNvSpPr txBox="1"/>
          <p:nvPr/>
        </p:nvSpPr>
        <p:spPr>
          <a:xfrm>
            <a:off x="1018275" y="119775"/>
            <a:ext cx="67641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Hemingway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>
                <a:solidFill>
                  <a:srgbClr val="85200C"/>
                </a:solidFill>
                <a:latin typeface="Arial"/>
                <a:ea typeface="Arial"/>
                <a:cs typeface="Arial"/>
                <a:sym typeface="Arial"/>
              </a:rPr>
              <a:t>Принципи діяльності УАДО:</a:t>
            </a:r>
            <a:endParaRPr>
              <a:solidFill>
                <a:srgbClr val="85200C"/>
              </a:solidFill>
            </a:endParaRPr>
          </a:p>
        </p:txBody>
      </p:sp>
      <p:sp>
        <p:nvSpPr>
          <p:cNvPr id="159" name="Google Shape;159;p1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Noto Sans Symbols"/>
              <a:buChar char="■"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демократичне управління;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Noto Sans Symbols"/>
              <a:buChar char="■"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дослідницька етика;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Noto Sans Symbols"/>
              <a:buChar char="■"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рецензування (peer-reviewing);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Noto Sans Symbols"/>
              <a:buChar char="■"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педагогіка, базована на доказах (evidence-based pedagogy);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Noto Sans Symbols"/>
              <a:buChar char="■"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кооперація;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Noto Sans Symbols"/>
              <a:buChar char="■"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розширення дослідницького потенціалу;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7D"/>
              </a:buClr>
              <a:buSzPts val="1800"/>
              <a:buFont typeface="Noto Sans Symbols"/>
              <a:buChar char="■"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міждисциплінарність.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725" y="58450"/>
            <a:ext cx="6355600" cy="508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5300"/>
            <a:ext cx="92964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3"/>
          <p:cNvSpPr txBox="1"/>
          <p:nvPr/>
        </p:nvSpPr>
        <p:spPr>
          <a:xfrm>
            <a:off x="427450" y="96275"/>
            <a:ext cx="6399900" cy="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highlight>
                  <a:srgbClr val="F6B26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Mindmeister</a:t>
            </a:r>
            <a:endParaRPr sz="1800">
              <a:highlight>
                <a:srgbClr val="F6B26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5088" y="0"/>
            <a:ext cx="63338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78" y="0"/>
            <a:ext cx="861863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65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8"/>
          <p:cNvSpPr txBox="1"/>
          <p:nvPr>
            <p:ph type="title"/>
          </p:nvPr>
        </p:nvSpPr>
        <p:spPr>
          <a:xfrm>
            <a:off x="819150" y="495550"/>
            <a:ext cx="7505700" cy="5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Інші ресурси для письма</a:t>
            </a:r>
            <a:endParaRPr/>
          </a:p>
        </p:txBody>
      </p:sp>
      <p:sp>
        <p:nvSpPr>
          <p:cNvPr id="460" name="Google Shape;460;p68"/>
          <p:cNvSpPr txBox="1"/>
          <p:nvPr>
            <p:ph idx="1" type="body"/>
          </p:nvPr>
        </p:nvSpPr>
        <p:spPr>
          <a:xfrm>
            <a:off x="819150" y="1188400"/>
            <a:ext cx="7505700" cy="32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u="sng">
                <a:solidFill>
                  <a:schemeClr val="hlink"/>
                </a:solidFill>
                <a:hlinkClick r:id="rId3"/>
              </a:rPr>
              <a:t>LaTeX - A document preparation system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 u="sng">
                <a:solidFill>
                  <a:schemeClr val="hlink"/>
                </a:solidFill>
                <a:hlinkClick r:id="rId4"/>
              </a:rPr>
              <a:t>Beenokle ZenWriter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 u="sng">
                <a:solidFill>
                  <a:schemeClr val="hlink"/>
                </a:solidFill>
                <a:hlinkClick r:id="rId5"/>
              </a:rPr>
              <a:t>https://evernote.com/intl/ru/</a:t>
            </a:r>
            <a:r>
              <a:rPr lang="ru" sz="2400"/>
              <a:t>  </a:t>
            </a:r>
            <a:r>
              <a:rPr lang="ru" sz="2400"/>
              <a:t> 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2400" u="sng">
                <a:solidFill>
                  <a:schemeClr val="hlink"/>
                </a:solidFill>
                <a:hlinkClick r:id="rId6"/>
              </a:rPr>
              <a:t>https://tomato-timer.com/</a:t>
            </a:r>
            <a:r>
              <a:rPr b="1" lang="ru" sz="2400"/>
              <a:t> </a:t>
            </a:r>
            <a:endParaRPr b="1"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ru" sz="2400" u="sng">
                <a:solidFill>
                  <a:schemeClr val="hlink"/>
                </a:solidFill>
                <a:hlinkClick r:id="rId7"/>
              </a:rPr>
              <a:t>https://writeordie.com/</a:t>
            </a:r>
            <a:r>
              <a:rPr b="1" lang="ru" sz="2400"/>
              <a:t> </a:t>
            </a:r>
            <a:endParaRPr b="1"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9"/>
          <p:cNvSpPr txBox="1"/>
          <p:nvPr>
            <p:ph type="title"/>
          </p:nvPr>
        </p:nvSpPr>
        <p:spPr>
          <a:xfrm>
            <a:off x="819150" y="436850"/>
            <a:ext cx="7505700" cy="5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Література для натхнення і практики</a:t>
            </a:r>
            <a:endParaRPr/>
          </a:p>
        </p:txBody>
      </p:sp>
      <p:sp>
        <p:nvSpPr>
          <p:cNvPr id="466" name="Google Shape;466;p69"/>
          <p:cNvSpPr txBox="1"/>
          <p:nvPr>
            <p:ph idx="1" type="body"/>
          </p:nvPr>
        </p:nvSpPr>
        <p:spPr>
          <a:xfrm>
            <a:off x="462675" y="1023950"/>
            <a:ext cx="83025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Адамс К. 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4"/>
              </a:rPr>
              <a:t>Дневник как путь к себе.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5"/>
              </a:rPr>
              <a:t>Брэдбери Р. 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6"/>
              </a:rPr>
              <a:t>Дзен в искусстве написания книг.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7"/>
              </a:rPr>
              <a:t>Вандеркам Л. 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8"/>
              </a:rPr>
              <a:t>Книга о потерянном времени. У вас больше возможностей, чем вы думаете.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9"/>
              </a:rPr>
              <a:t>Голдберг Н. 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10"/>
              </a:rPr>
              <a:t>Человек, который съел машину. Как стать писателем.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11"/>
              </a:rPr>
              <a:t>Гранин Д.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12"/>
              </a:rPr>
              <a:t> Эта странная жизнь.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13"/>
              </a:rPr>
              <a:t>Кинг Стивен. 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14"/>
              </a:rPr>
              <a:t>Как писать книги.</a:t>
            </a:r>
            <a:r>
              <a:rPr lang="ru" sz="1400"/>
              <a:t>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15"/>
              </a:rPr>
              <a:t>Ламотт Э. 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16"/>
              </a:rPr>
              <a:t>Птица за птицей. Заметки о писательстве и жизни в целом.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17"/>
              </a:rPr>
              <a:t>Ньюпорт К. 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18"/>
              </a:rPr>
              <a:t>В работу с головой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19"/>
              </a:rPr>
              <a:t>Пинк Д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20"/>
              </a:rPr>
              <a:t>. Таймхакинг. Как наука помогает нам делать всё вовремя.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21"/>
              </a:rPr>
              <a:t>Реттиг Х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22"/>
              </a:rPr>
              <a:t>. Писать профессионально. Как побороть прокрастинацию, перфекционизм и творческие кризисы.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23"/>
              </a:rPr>
              <a:t>Селье Г.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24"/>
              </a:rPr>
              <a:t> От мечты к открытию</a:t>
            </a:r>
            <a:r>
              <a:rPr lang="ru" sz="1400"/>
              <a:t>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ru" sz="1400">
                <a:solidFill>
                  <a:schemeClr val="hlink"/>
                </a:solidFill>
                <a:uFill>
                  <a:noFill/>
                </a:uFill>
                <a:hlinkClick r:id="rId25"/>
              </a:rPr>
              <a:t>Эко Умберто.</a:t>
            </a:r>
            <a:r>
              <a:rPr lang="ru" sz="1400">
                <a:solidFill>
                  <a:schemeClr val="hlink"/>
                </a:solidFill>
                <a:uFill>
                  <a:noFill/>
                </a:uFill>
                <a:hlinkClick r:id="rId26"/>
              </a:rPr>
              <a:t> Как написать дипломную работу. 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0"/>
          <p:cNvSpPr txBox="1"/>
          <p:nvPr>
            <p:ph type="title"/>
          </p:nvPr>
        </p:nvSpPr>
        <p:spPr>
          <a:xfrm>
            <a:off x="819150" y="155000"/>
            <a:ext cx="7505700" cy="5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Використані джерела</a:t>
            </a:r>
            <a:endParaRPr/>
          </a:p>
        </p:txBody>
      </p:sp>
      <p:sp>
        <p:nvSpPr>
          <p:cNvPr id="472" name="Google Shape;472;p70"/>
          <p:cNvSpPr txBox="1"/>
          <p:nvPr>
            <p:ph idx="1" type="body"/>
          </p:nvPr>
        </p:nvSpPr>
        <p:spPr>
          <a:xfrm>
            <a:off x="239550" y="648225"/>
            <a:ext cx="8678100" cy="41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Академічне письмо: 20 порад щодо написання академічних текстів та представлення результатів дослідження / Віктор Дроздов ; Ізмаїльський державний гуманітарний університет. – [2019]. – 22 слайди. Режим доступу: </a:t>
            </a:r>
            <a:r>
              <a:rPr lang="ru" sz="1400" u="sng">
                <a:solidFill>
                  <a:schemeClr val="hlink"/>
                </a:solidFill>
                <a:hlinkClick r:id="rId3"/>
              </a:rPr>
              <a:t>https://drive.google.com/file/d/1IsLV3ZIXN3d4q0OtEm5st1b2BIARka1h/view</a:t>
            </a:r>
            <a:r>
              <a:rPr lang="ru" sz="1400"/>
              <a:t> 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Деякі рекомендації з підготовки журналів для зарубіжної аналітичної бази даних Scopus. Ел. ресурс. Режим доступу  </a:t>
            </a:r>
            <a:r>
              <a:rPr lang="ru" sz="1400" u="sng">
                <a:solidFill>
                  <a:schemeClr val="hlink"/>
                </a:solidFill>
                <a:hlinkClick r:id="rId4"/>
              </a:rPr>
              <a:t>https://docs.google.com/viewer?url=http%3A%2F%2Fnbuv.gov.ua%2Fsites%2Fdefault%2Ffiles%2Fall_files%2F201310_artilces_field_dopmat_files%2Frecomend_ukr.pdf&amp;pdf=true</a:t>
            </a:r>
            <a:r>
              <a:rPr lang="ru" sz="1400"/>
              <a:t> 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Інструкція користувача Mendeley від pan.bibliotekar. Ел. Ресурс. Режим доступу: </a:t>
            </a:r>
            <a:r>
              <a:rPr lang="ru" sz="1400" u="sng">
                <a:solidFill>
                  <a:schemeClr val="hlink"/>
                </a:solidFill>
                <a:hlinkClick r:id="rId5"/>
              </a:rPr>
              <a:t>https://docs.google.com/viewer?url=http%3A%2F%2Fvle.ndu.edu.ua%2Fpluginfile.php%2F50418%2Fmod_resource%2Fcontent%2F1%2Fmendeley.pdf&amp;fname=mendeley.pdf&amp;pdf=true</a:t>
            </a:r>
            <a:r>
              <a:rPr lang="ru" sz="1400"/>
              <a:t> 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Інформаційні технології в науковій та освітній діяльності. </a:t>
            </a:r>
            <a:r>
              <a:rPr lang="ru" sz="1400" u="sng">
                <a:solidFill>
                  <a:schemeClr val="hlink"/>
                </a:solidFill>
                <a:hlinkClick r:id="rId6"/>
              </a:rPr>
              <a:t>http://vle.ndu.edu.ua/course/view.php?id=240</a:t>
            </a:r>
            <a:r>
              <a:rPr lang="ru" sz="1400"/>
              <a:t> 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Ковальчук Ю. Цифрова екосистема сучасного науковця. Матеріали ІІІ Зимової школи УАДО «Європейські індикатори якості освітніх досліджень», Луцьк, 27 січня – 1 лютого 2020 року.</a:t>
            </a:r>
            <a:endParaRPr sz="1400"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" sz="1400"/>
              <a:t>Колоїз Ж. Основи академічного письма. Практикум. Кривий Ріг: ФОП Маринченко С. В. , 2019. 178 с.</a:t>
            </a:r>
            <a:endParaRPr sz="1400"/>
          </a:p>
          <a:p>
            <a:pPr indent="0" lvl="0" marL="45720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1"/>
          <p:cNvSpPr txBox="1"/>
          <p:nvPr>
            <p:ph idx="1" type="body"/>
          </p:nvPr>
        </p:nvSpPr>
        <p:spPr>
          <a:xfrm>
            <a:off x="274800" y="225475"/>
            <a:ext cx="8584200" cy="46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899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7. </a:t>
            </a:r>
            <a:r>
              <a:rPr lang="ru"/>
              <a:t>Методичні рекомендації для закладів вищої освіти з підтримки принципів академічної доброчесності. Упорядники матеріалів: В. Бахрушин, Є. Ніколаєв. Проєкт сприяння академічній доброчесності в Україні. 2019. 41 с. Ел. Ресурс. Режим доступу: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https://saiup.org.ua/resursy/3459-2/</a:t>
            </a:r>
            <a:r>
              <a:rPr lang="ru"/>
              <a:t> </a:t>
            </a:r>
            <a:endParaRPr/>
          </a:p>
          <a:p>
            <a:pPr indent="0" lvl="0" marL="8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8. Міжнародні правила цитування та посилання в наукових роботах : методичні рекомендації / автори-укладачі : О. Боженко, Ю. Корян, М. Федорець ; редколегія: В. С. Пашкова, О. В. Воскобойнікова-Гузєва, Я. Є. Сошинська, О. М. Бруй ; Науково-технічна бібліотека ім. Г. І. Денисенка Національного технічного університету України «Київський політехнічний інститут імені Ігоря Сікорського» ; Українська бібліотечна асоціація. – Київ : УБА, 2016. – Електрон. вид. – 117 с. Режим доступу: </a:t>
            </a:r>
            <a:r>
              <a:rPr lang="ru" u="sng">
                <a:solidFill>
                  <a:schemeClr val="hlink"/>
                </a:solidFill>
                <a:hlinkClick r:id="rId4"/>
              </a:rPr>
              <a:t>https://ula.org.ua/images/uba_document/programs/academ_integrety/Academ_4_12_red1.pdf</a:t>
            </a:r>
            <a:r>
              <a:rPr lang="ru"/>
              <a:t> </a:t>
            </a:r>
            <a:endParaRPr/>
          </a:p>
          <a:p>
            <a:pPr indent="0" lvl="0" marL="8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9. Про затвердження Вимог до оформлення дисертації : наказ Міністерства освіти і науки України від 12.01.2017 р. № 40. Режим доступу: </a:t>
            </a:r>
            <a:r>
              <a:rPr lang="ru" u="sng">
                <a:solidFill>
                  <a:schemeClr val="hlink"/>
                </a:solidFill>
                <a:hlinkClick r:id="rId5"/>
              </a:rPr>
              <a:t>https://zakon.rada.gov.ua/laws/show/z0155-17/card3</a:t>
            </a:r>
            <a:r>
              <a:rPr lang="ru"/>
              <a:t> </a:t>
            </a:r>
            <a:endParaRPr/>
          </a:p>
          <a:p>
            <a:pPr indent="0" lvl="0" marL="8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10.  Референс-менеджери. Ел. ресурс. Режим доступу:</a:t>
            </a:r>
            <a:endParaRPr/>
          </a:p>
          <a:p>
            <a:pPr indent="0" lvl="0" marL="8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accent5"/>
                </a:solidFill>
                <a:hlinkClick r:id="rId6"/>
              </a:rPr>
              <a:t>https://techsforwriting.wordpress.com/2016/08/24/zotero-%D0%B0%D0%B1%D0%BE-%D1%82%D0%B5-%D0%B7-%D1%87%D0%BE%D0%B3%D0%BE-%D0%B2%D0%B0%D1%80%D1%82%D0%BE-%D0%BF%D0%BE%D1%87%D0%B8%D0%BD%D0%B0%D1%82%D0%B8-%D0%B7%D0%BD%D0%B0%D0%B9%D0%BE%D0%BC%D1%81/</a:t>
            </a:r>
            <a:r>
              <a:rPr lang="ru"/>
              <a:t> </a:t>
            </a:r>
            <a:endParaRPr/>
          </a:p>
          <a:p>
            <a:pPr indent="0" lvl="0" marL="8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11. Самоцитування в дослідженнях. Який його допустимий поріг? Ел. Ресурс. Режим доступу: </a:t>
            </a:r>
            <a:r>
              <a:rPr lang="ru" u="sng">
                <a:solidFill>
                  <a:schemeClr val="hlink"/>
                </a:solidFill>
                <a:hlinkClick r:id="rId7"/>
              </a:rPr>
              <a:t>https://publ.science/uk/blog/samotsitirovaniye-v-issledovaniyakh-kakoy-ego-dopustimy-porog</a:t>
            </a:r>
            <a:r>
              <a:rPr lang="ru"/>
              <a:t> </a:t>
            </a:r>
            <a:endParaRPr/>
          </a:p>
          <a:p>
            <a:pPr indent="0" lvl="0" marL="8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type="title"/>
          </p:nvPr>
        </p:nvSpPr>
        <p:spPr>
          <a:xfrm>
            <a:off x="819150" y="354650"/>
            <a:ext cx="7505700" cy="3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реалізації мети УАДО здійснює таку діяльність:</a:t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 txBox="1"/>
          <p:nvPr>
            <p:ph idx="1" type="body"/>
          </p:nvPr>
        </p:nvSpPr>
        <p:spPr>
          <a:xfrm>
            <a:off x="521400" y="1106200"/>
            <a:ext cx="8255700" cy="36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проведення науково-дослідної діяльності у галузі освіти;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2900" rtl="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налагодження міждисциплінарної наукової співпраці дослідників освіти;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2900" rtl="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залучення експертів та випускників міжнародних програм для підвищення компетентності дослідників у галузі освіти;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2900" rtl="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інтеграція окремих дослідників та наукових осередків дослідників у галузі освіти для участі у міждисциплінарних дослідницьких проектах в Україні та за кордоном;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2900" rtl="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організація та проведення конференцій, семінарів, тренінгів, круглих столів, сезонних шкіл та інших форм для передачі й обміну інформацією та знаннями у галузі освіти;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2900" rtl="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видання наукового рецензованого журналу;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2900" rtl="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сприяння розвитку міжнародного співробітництва та обміну ідеями дослідників у галузі освіти, поширення нових знань;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2900" rtl="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сприяння публікації наукових праць членів Асоціації у закордонних рецензованих виданнях та підвищення якості вітчизняних наукових видань з питань освіти;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2900" rtl="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■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сприяння науковому розвитку молодих дослідників у галузі освіти.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4000" y="199650"/>
            <a:ext cx="1635125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2"/>
          <p:cNvSpPr txBox="1"/>
          <p:nvPr>
            <p:ph idx="1" type="body"/>
          </p:nvPr>
        </p:nvSpPr>
        <p:spPr>
          <a:xfrm>
            <a:off x="286525" y="213725"/>
            <a:ext cx="8584200" cy="472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9525" lvl="0" marL="179999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12. Сацик В. Сучасні стандарти академічного письма для молодих дослідників: передові практики європейських університетів та видавництв. Матеріали ІІІ Зимової школи УАДО «Європейські індикатори якості освітніх досліджень». Луцьк, 2020.</a:t>
            </a:r>
            <a:endParaRPr sz="1200"/>
          </a:p>
          <a:p>
            <a:pPr indent="-9525" lvl="0" marL="17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/>
              <a:t>13. Українська асоціація дослідників освіти </a:t>
            </a:r>
            <a:r>
              <a:rPr lang="ru" sz="1200" u="sng">
                <a:solidFill>
                  <a:schemeClr val="hlink"/>
                </a:solidFill>
                <a:hlinkClick r:id="rId3"/>
              </a:rPr>
              <a:t>https://www.uera.org.ua/</a:t>
            </a:r>
            <a:r>
              <a:rPr lang="ru" sz="1200"/>
              <a:t> </a:t>
            </a:r>
            <a:endParaRPr sz="1200"/>
          </a:p>
          <a:p>
            <a:pPr indent="-9525" lvl="0" marL="17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/>
              <a:t>14. Фундаментальні цінності академічної доброчесності / Пер. З англ. Міжнародний центр академічної доброчесності. 2019. 32 с. Ел. Ресурс. Режим доступу </a:t>
            </a:r>
            <a:r>
              <a:rPr lang="ru" sz="1200" u="sng">
                <a:solidFill>
                  <a:schemeClr val="hlink"/>
                </a:solidFill>
                <a:hlinkClick r:id="rId4"/>
              </a:rPr>
              <a:t>https://saiup.org.ua/resursy/fundamentalni-tsinnosti-akademichnoyi-dobrochesnosti-ukrayinskyj-pereklad/</a:t>
            </a:r>
            <a:r>
              <a:rPr lang="ru" sz="1200"/>
              <a:t> </a:t>
            </a:r>
            <a:endParaRPr sz="1200"/>
          </a:p>
          <a:p>
            <a:pPr indent="-9525" lvl="0" marL="17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/>
              <a:t>15.  Шліхта Н., Шліхта І. Основи академічного письма. Методичні рекомендації та програма курсу. Режим доступу: </a:t>
            </a:r>
            <a:r>
              <a:rPr lang="ru" sz="1200" u="sng">
                <a:solidFill>
                  <a:schemeClr val="hlink"/>
                </a:solidFill>
                <a:hlinkClick r:id="rId5"/>
              </a:rPr>
              <a:t>https://drive.google.com/file/d/0ByePGdGpHh6WbnRzT2pGNUhoY2c/view</a:t>
            </a:r>
            <a:r>
              <a:rPr lang="ru" sz="1200"/>
              <a:t> </a:t>
            </a:r>
            <a:endParaRPr sz="1200"/>
          </a:p>
          <a:p>
            <a:pPr indent="-9525" lvl="0" marL="17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/>
              <a:t>16. Щудло С. Українська асоціація дослідників освіти: історія, місія, етичні стандарти. Матеріали ІІІ Зимової школи УАДО «Європейські індикатори якості освітніх досліджень». Луцьк, 2020.</a:t>
            </a:r>
            <a:endParaRPr sz="1200"/>
          </a:p>
          <a:p>
            <a:pPr indent="-9525" lvl="0" marL="17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/>
              <a:t>17. Як ефективно використовувати бібліографічні менеджери / Пан Бібліотекар: Блоґ про бібліотечну справу та інформаційні технології. – 2016. Режим доступу: </a:t>
            </a:r>
            <a:r>
              <a:rPr lang="ru" sz="1200" u="sng">
                <a:solidFill>
                  <a:schemeClr val="hlink"/>
                </a:solidFill>
                <a:hlinkClick r:id="rId6"/>
              </a:rPr>
              <a:t>https://www.бібліотекар.укр/2016/07/blog-post.html</a:t>
            </a:r>
            <a:r>
              <a:rPr lang="ru" sz="1200"/>
              <a:t> </a:t>
            </a:r>
            <a:endParaRPr sz="1200"/>
          </a:p>
          <a:p>
            <a:pPr indent="-9525" lvl="0" marL="17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/>
              <a:t>18. Scrivener или как организовать работу с рукописью. Эл. Ресурс. Режим доступа:  </a:t>
            </a:r>
            <a:r>
              <a:rPr lang="ru" sz="1200" u="sng">
                <a:solidFill>
                  <a:schemeClr val="hlink"/>
                </a:solidFill>
                <a:hlinkClick r:id="rId7"/>
              </a:rPr>
              <a:t>https://www.eduneo.ru/scrivener-ili-kak-organizovat-rabotu-s-rukopisyu/</a:t>
            </a:r>
            <a:r>
              <a:rPr lang="ru" sz="1200"/>
              <a:t> </a:t>
            </a:r>
            <a:endParaRPr sz="1200"/>
          </a:p>
          <a:p>
            <a:pPr indent="-9525" lvl="0" marL="179999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200"/>
              <a:t>19.  Scrivener от А до Я. Эл. Ресурс. Режим доступа:  </a:t>
            </a:r>
            <a:r>
              <a:rPr lang="ru" sz="1200" u="sng">
                <a:solidFill>
                  <a:schemeClr val="hlink"/>
                </a:solidFill>
                <a:hlinkClick r:id="rId8"/>
              </a:rPr>
              <a:t>https://ru-scrivener.livejournal.com/</a:t>
            </a:r>
            <a:r>
              <a:rPr lang="ru" sz="1200"/>
              <a:t> 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3"/>
          <p:cNvSpPr txBox="1"/>
          <p:nvPr>
            <p:ph type="title"/>
          </p:nvPr>
        </p:nvSpPr>
        <p:spPr>
          <a:xfrm>
            <a:off x="567600" y="1135450"/>
            <a:ext cx="80088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rgbClr val="000000"/>
                </a:solidFill>
                <a:hlinkClick r:id="rId3"/>
              </a:rPr>
              <a:t>https://forms.gle/UVgdo7UKVo93dWUx8</a:t>
            </a:r>
            <a:r>
              <a:rPr lang="ru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88" name="Google Shape;48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571750"/>
            <a:ext cx="2397950" cy="239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125" y="0"/>
            <a:ext cx="64458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type="title"/>
          </p:nvPr>
        </p:nvSpPr>
        <p:spPr>
          <a:xfrm>
            <a:off x="819150" y="448600"/>
            <a:ext cx="7505700" cy="8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Що таке “дисемінація”?</a:t>
            </a:r>
            <a:endParaRPr/>
          </a:p>
        </p:txBody>
      </p:sp>
      <p:sp>
        <p:nvSpPr>
          <p:cNvPr id="178" name="Google Shape;178;p20"/>
          <p:cNvSpPr txBox="1"/>
          <p:nvPr>
            <p:ph idx="1" type="body"/>
          </p:nvPr>
        </p:nvSpPr>
        <p:spPr>
          <a:xfrm>
            <a:off x="697550" y="1106200"/>
            <a:ext cx="7867800" cy="27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/>
              <a:t>Дисемінація </a:t>
            </a:r>
            <a:r>
              <a:rPr lang="ru" sz="1800"/>
              <a:t>- </a:t>
            </a:r>
            <a:r>
              <a:rPr lang="ru" sz="1800"/>
              <a:t>цілеспрямований організований процес перенесення матеріалів педагогічних (освітніх) проектів, трансляції ефективного (інноваційного, передового) педагогічного досвіду з однієї освітньої системи в іншу (інші), що супроводжується переходом системи в новий якісний стан із найменшими ресурсними витратами. </a:t>
            </a:r>
            <a:endParaRPr sz="1800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1800"/>
              <a:t>У процесі дисемінації досвіду відбувається </a:t>
            </a:r>
            <a:r>
              <a:rPr b="1" lang="ru" sz="1800"/>
              <a:t>адаптація, редукування та розвиток</a:t>
            </a:r>
            <a:r>
              <a:rPr lang="ru" sz="1800"/>
              <a:t> різних елементів нових продуктивних розробок та інноваційної системи в цілому.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200" u="sng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3"/>
              </a:rPr>
              <a:t>“Дисемінація” як складова терміносистеми педагогічної інноватики | - Електронний інституційний репозитарій Комунального вищого навчального закладу Київської обласної ради Академія неперервної освіти</a:t>
            </a:r>
            <a:endParaRPr sz="1200"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/>
          <p:nvPr>
            <p:ph idx="1" type="subTitle"/>
          </p:nvPr>
        </p:nvSpPr>
        <p:spPr>
          <a:xfrm>
            <a:off x="311700" y="1047500"/>
            <a:ext cx="8520600" cy="30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434343"/>
                </a:solidFill>
                <a:latin typeface="Alegreya"/>
                <a:ea typeface="Alegreya"/>
                <a:cs typeface="Alegreya"/>
                <a:sym typeface="Alegreya"/>
              </a:rPr>
              <a:t>Поняття академічного письма </a:t>
            </a:r>
            <a:endParaRPr sz="4800">
              <a:solidFill>
                <a:srgbClr val="434343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434343"/>
                </a:solidFill>
                <a:latin typeface="Alegreya"/>
                <a:ea typeface="Alegreya"/>
                <a:cs typeface="Alegreya"/>
                <a:sym typeface="Alegreya"/>
              </a:rPr>
              <a:t>в системі </a:t>
            </a:r>
            <a:endParaRPr sz="4800">
              <a:solidFill>
                <a:srgbClr val="434343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solidFill>
                  <a:srgbClr val="434343"/>
                </a:solidFill>
                <a:latin typeface="Alegreya"/>
                <a:ea typeface="Alegreya"/>
                <a:cs typeface="Alegreya"/>
                <a:sym typeface="Alegreya"/>
              </a:rPr>
              <a:t>академічної доброчесності. Основні терміни</a:t>
            </a:r>
            <a:endParaRPr sz="4800">
              <a:solidFill>
                <a:srgbClr val="434343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