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331" r:id="rId2"/>
    <p:sldId id="322" r:id="rId3"/>
    <p:sldId id="329" r:id="rId4"/>
    <p:sldId id="257" r:id="rId5"/>
    <p:sldId id="327" r:id="rId6"/>
    <p:sldId id="321" r:id="rId7"/>
    <p:sldId id="324" r:id="rId8"/>
    <p:sldId id="311" r:id="rId9"/>
    <p:sldId id="330" r:id="rId10"/>
    <p:sldId id="325" r:id="rId11"/>
    <p:sldId id="316" r:id="rId12"/>
    <p:sldId id="312" r:id="rId13"/>
    <p:sldId id="314" r:id="rId14"/>
    <p:sldId id="315" r:id="rId15"/>
    <p:sldId id="323" r:id="rId16"/>
  </p:sldIdLst>
  <p:sldSz cx="9144000" cy="5143500" type="screen16x9"/>
  <p:notesSz cx="6858000" cy="9144000"/>
  <p:embeddedFontLst>
    <p:embeddedFont>
      <p:font typeface="Book Antiqua" pitchFamily="18" charset="0"/>
      <p:regular r:id="rId18"/>
      <p:bold r:id="rId19"/>
      <p:italic r:id="rId20"/>
      <p:boldItalic r:id="rId21"/>
    </p:embeddedFont>
    <p:embeddedFont>
      <p:font typeface="Montserrat" charset="-52"/>
      <p:regular r:id="rId22"/>
      <p:bold r:id="rId23"/>
      <p:italic r:id="rId24"/>
      <p:boldItalic r:id="rId25"/>
    </p:embeddedFont>
    <p:embeddedFont>
      <p:font typeface="Poppins Black" charset="0"/>
      <p:bold r:id="rId26"/>
      <p:boldItalic r:id="rId27"/>
    </p:embeddedFont>
    <p:embeddedFont>
      <p:font typeface="Montserrat Medium" charset="-52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5F428-21B4-4BBA-A58D-EF9D9E4AA572}">
  <a:tblStyle styleId="{9555F428-21B4-4BBA-A58D-EF9D9E4AA5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60"/>
  </p:normalViewPr>
  <p:slideViewPr>
    <p:cSldViewPr>
      <p:cViewPr>
        <p:scale>
          <a:sx n="93" d="100"/>
          <a:sy n="93" d="100"/>
        </p:scale>
        <p:origin x="-1099" y="-3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50837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aab733dba_0_31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aab733dba_0_31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2749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aab733dba_0_31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aab733dba_0_31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1493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600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2205100" y="0"/>
            <a:ext cx="4827000" cy="82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r="10394"/>
          <a:stretch/>
        </p:blipFill>
        <p:spPr>
          <a:xfrm>
            <a:off x="5807626" y="4221725"/>
            <a:ext cx="3336373" cy="10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93750">
            <a:off x="7736399" y="337269"/>
            <a:ext cx="1012379" cy="70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5275" y="1976050"/>
            <a:ext cx="208400" cy="2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0695">
            <a:off x="114205" y="3786103"/>
            <a:ext cx="689843" cy="89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36" y="3279450"/>
            <a:ext cx="150364" cy="1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713275" y="1025450"/>
            <a:ext cx="7717500" cy="3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kkitt"/>
              <a:buAutoNum type="arabicPeriod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8"/>
          <p:cNvPicPr preferRelativeResize="0"/>
          <p:nvPr/>
        </p:nvPicPr>
        <p:blipFill rotWithShape="1">
          <a:blip r:embed="rId2">
            <a:alphaModFix/>
          </a:blip>
          <a:srcRect r="10394"/>
          <a:stretch/>
        </p:blipFill>
        <p:spPr>
          <a:xfrm>
            <a:off x="5107025" y="4009575"/>
            <a:ext cx="4036977" cy="122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93750">
            <a:off x="7699924" y="264319"/>
            <a:ext cx="1012379" cy="70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8325" y="1656425"/>
            <a:ext cx="208400" cy="2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0700">
            <a:off x="917866" y="3300489"/>
            <a:ext cx="1005391" cy="129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843" y="2094215"/>
            <a:ext cx="270700" cy="27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886100" y="500609"/>
            <a:ext cx="555850" cy="5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8807200" y="3038709"/>
            <a:ext cx="555850" cy="5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9"/>
          <p:cNvPicPr preferRelativeResize="0"/>
          <p:nvPr/>
        </p:nvPicPr>
        <p:blipFill rotWithShape="1">
          <a:blip r:embed="rId2">
            <a:alphaModFix/>
          </a:blip>
          <a:srcRect r="36684" b="10944"/>
          <a:stretch/>
        </p:blipFill>
        <p:spPr>
          <a:xfrm flipH="1">
            <a:off x="-61607" y="3057863"/>
            <a:ext cx="5607049" cy="2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82541">
            <a:off x="7867818" y="1160608"/>
            <a:ext cx="1125913" cy="83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525" y="1023747"/>
            <a:ext cx="548324" cy="50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/>
          <p:cNvPicPr preferRelativeResize="0"/>
          <p:nvPr/>
        </p:nvPicPr>
        <p:blipFill rotWithShape="1">
          <a:blip r:embed="rId2">
            <a:alphaModFix/>
          </a:blip>
          <a:srcRect r="37170" b="10944"/>
          <a:stretch/>
        </p:blipFill>
        <p:spPr>
          <a:xfrm rot="10800000" flipH="1">
            <a:off x="5432088" y="-39721"/>
            <a:ext cx="3749674" cy="14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48104">
            <a:off x="463780" y="2440336"/>
            <a:ext cx="927739" cy="119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7524" y="3020625"/>
            <a:ext cx="408550" cy="3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ppins Black"/>
              <a:buNone/>
              <a:defRPr sz="28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Char char="●"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Char char="○"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Char char="■"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Char char="●"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Char char="○"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Char char="■"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Char char="●"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Char char="○"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Char char="■"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4" r:id="rId3"/>
    <p:sldLayoutId id="214748367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173-01#Text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uipv.org/searchINV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ukrpatent.org/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ase.uipv.org/mpk2009/index.html?level=c&amp;version=2" TargetMode="External"/><Relationship Id="rId5" Type="http://schemas.openxmlformats.org/officeDocument/2006/relationships/hyperlink" Target="https://ukrpatent.org/uk/articles/blanky-OPV" TargetMode="External"/><Relationship Id="rId4" Type="http://schemas.openxmlformats.org/officeDocument/2006/relationships/hyperlink" Target="https://sis.ukrpatent.org/uk/search/simpl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nu.edu.ua/uk/science/nauchdosl/intell_property" TargetMode="External"/><Relationship Id="rId2" Type="http://schemas.openxmlformats.org/officeDocument/2006/relationships/hyperlink" Target="mailto:yanchenko@onu.edu.u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3687-12#Tex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0606" cy="52096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008" y="123478"/>
            <a:ext cx="4499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НАБУТТЯ ПРАВ 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НА ОБ'ЄКТИ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ПРОМИСЛОВО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Ї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ВЛАСНОСТІ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в ОНУ</a:t>
            </a:r>
          </a:p>
        </p:txBody>
      </p:sp>
    </p:spTree>
    <p:extLst>
      <p:ext uri="{BB962C8B-B14F-4D97-AF65-F5344CB8AC3E}">
        <p14:creationId xmlns="" xmlns:p14="http://schemas.microsoft.com/office/powerpoint/2010/main" val="5566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892480" cy="4104455"/>
          </a:xfrm>
        </p:spPr>
        <p:txBody>
          <a:bodyPr/>
          <a:lstStyle/>
          <a:p>
            <a:pPr algn="l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 оформити заявку на винахід (корисну модель) в ОНУ: </a:t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1. </a:t>
            </a:r>
            <a:r>
              <a:rPr lang="uk-UA" sz="20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Визначити  об'єкт </a:t>
            </a: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інтелектуальної (промислової) власності, який було отримано за результатами проведення  науково-дослідної роботи</a:t>
            </a:r>
            <a:b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(враховувати </a:t>
            </a:r>
            <a:r>
              <a:rPr lang="uk-UA" sz="2000" i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пільгу за новизною </a:t>
            </a: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для винахідника – 1 рік). </a:t>
            </a:r>
            <a:b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2. Провести </a:t>
            </a:r>
            <a:r>
              <a:rPr lang="uk-UA" sz="20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патентний пошук</a:t>
            </a:r>
            <a:r>
              <a:rPr lang="ru-RU" sz="2000" dirty="0">
                <a:solidFill>
                  <a:srgbClr val="202122"/>
                </a:solidFill>
                <a:latin typeface="Book Antiqua" panose="0204060205030503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масиву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охоронних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аналогічного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зробленому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дослідженому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Оформити заявку </a:t>
            </a: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 винахід (корисну модель) та надати заявку у відділ з питань інтелектуальної власності НДЧ ОНУ  чи попередньо звернутися у відділ з консультаційних питань. </a:t>
            </a:r>
            <a:b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4. </a:t>
            </a:r>
            <a:r>
              <a:rPr lang="uk-UA" sz="20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Сплатити збір </a:t>
            </a: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 подання заявки до </a:t>
            </a:r>
            <a:r>
              <a:rPr lang="uk-UA" sz="20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УкрНОІВІ</a:t>
            </a: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</a:t>
            </a:r>
            <a:b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320 грн. – на винахід  (та 1200 грн. на проведення кваліфікаційної </a:t>
            </a:r>
            <a:r>
              <a:rPr lang="uk-UA" sz="200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експертизи  після </a:t>
            </a: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проведення формальної експертизи), </a:t>
            </a:r>
            <a:b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960 грн. -  на корисну модель. </a:t>
            </a:r>
            <a:r>
              <a:rPr lang="uk-UA" sz="2000" dirty="0" smtClean="0"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5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818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Склад заявки 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корисну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модель)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08822"/>
            <a:ext cx="8568952" cy="4043824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заява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про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видачу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патенту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винахід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патенту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корисну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модель;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опис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винаходу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корисної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моделі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);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формула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винаходу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корисної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моделі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);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креслення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на них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посилання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описі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);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реферат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ru-RU" sz="2200" dirty="0">
              <a:solidFill>
                <a:srgbClr val="00206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4988" y="4155926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Правила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складання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заявки: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  <a:hlinkClick r:id="rId2"/>
              </a:rPr>
              <a:t>https://zakon.rada.gov.ua/laws/show/z0173-01#Text</a:t>
            </a:r>
            <a:endParaRPr lang="ru-RU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61" y="-92546"/>
            <a:ext cx="8784976" cy="648072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корисної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моделі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7" y="411510"/>
            <a:ext cx="88890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Пункт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формули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винаходу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(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корисної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моделі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)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складається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як правило,  з </a:t>
            </a:r>
          </a:p>
          <a:p>
            <a:pPr algn="just"/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обмежувальної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частини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яка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включає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ознаки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винаходу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</a:t>
            </a:r>
          </a:p>
          <a:p>
            <a:pPr algn="just"/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які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збігаються</a:t>
            </a:r>
            <a:r>
              <a:rPr lang="ru-RU" sz="1800" b="1" i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з </a:t>
            </a:r>
            <a:r>
              <a:rPr lang="ru-RU" sz="1800" b="1" i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ознаками</a:t>
            </a:r>
            <a:r>
              <a:rPr lang="ru-RU" sz="1800" b="1" i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найближчого</a:t>
            </a:r>
            <a:r>
              <a:rPr lang="ru-RU" sz="1800" b="1" i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аналога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у тому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числі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родове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поняття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</a:t>
            </a:r>
          </a:p>
          <a:p>
            <a:pPr algn="just"/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що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характеризує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призначення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об’єкта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та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відмітної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частини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яка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включає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ознаки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що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відрізняють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винахід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від</a:t>
            </a:r>
            <a:r>
              <a:rPr lang="ru-RU" sz="1800" b="1" i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найближчого</a:t>
            </a:r>
            <a:r>
              <a:rPr lang="ru-RU" sz="1800" b="1" i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аналога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.</a:t>
            </a:r>
          </a:p>
          <a:p>
            <a:pPr algn="just"/>
            <a:endParaRPr lang="ru-RU" sz="600" dirty="0" smtClean="0">
              <a:solidFill>
                <a:srgbClr val="002060"/>
              </a:solidFill>
              <a:latin typeface="Book Antiqua" panose="02040602050305030304" pitchFamily="18" charset="0"/>
              <a:cs typeface="Poppins Black" charset="0"/>
            </a:endParaRPr>
          </a:p>
          <a:p>
            <a:pPr algn="just"/>
            <a:endParaRPr lang="ru-RU" sz="500" dirty="0" smtClean="0">
              <a:solidFill>
                <a:srgbClr val="002060"/>
              </a:solidFill>
              <a:latin typeface="Book Antiqua" panose="02040602050305030304" pitchFamily="18" charset="0"/>
              <a:cs typeface="Poppins Black" charset="0"/>
            </a:endParaRPr>
          </a:p>
          <a:p>
            <a:pPr algn="just"/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Обмежувальна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й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відмітна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частини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пункту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формули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відокремлюються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одна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від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одної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виразом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“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який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(яка, яке)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відрізняється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тим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що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...”.</a:t>
            </a:r>
          </a:p>
          <a:p>
            <a:pPr algn="just"/>
            <a:endParaRPr lang="ru-RU" sz="600" b="1" dirty="0" smtClean="0">
              <a:solidFill>
                <a:srgbClr val="002060"/>
              </a:solidFill>
              <a:latin typeface="Book Antiqua" panose="02040602050305030304" pitchFamily="18" charset="0"/>
              <a:cs typeface="Poppins Black" charset="0"/>
            </a:endParaRPr>
          </a:p>
          <a:p>
            <a:pPr algn="just"/>
            <a:endParaRPr lang="ru-RU" sz="500" dirty="0" smtClean="0">
              <a:solidFill>
                <a:srgbClr val="002060"/>
              </a:solidFill>
              <a:latin typeface="Book Antiqua" panose="02040602050305030304" pitchFamily="18" charset="0"/>
              <a:cs typeface="Poppins Black" charset="0"/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Без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поділу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на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обмежувальну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й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відмітну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частини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зокрема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складають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формулу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винаходу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яка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характеризує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: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–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індивідуальну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сполуку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;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–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штам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мікроорганізму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культуру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клітин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рослин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тварин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;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–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застосування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раніше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відомого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продукту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чи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способу за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новим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призначенням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;</a:t>
            </a:r>
          </a:p>
          <a:p>
            <a:pPr lvl="1" algn="just"/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–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винахід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що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не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має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аналогів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.</a:t>
            </a:r>
          </a:p>
          <a:p>
            <a:pPr lvl="1" algn="just"/>
            <a:endParaRPr lang="ru-RU" sz="500" dirty="0" smtClean="0">
              <a:solidFill>
                <a:srgbClr val="002060"/>
              </a:solidFill>
              <a:latin typeface="Book Antiqua" panose="02040602050305030304" pitchFamily="18" charset="0"/>
              <a:cs typeface="Poppins Black" charset="0"/>
            </a:endParaRPr>
          </a:p>
          <a:p>
            <a:pPr lvl="1" algn="just"/>
            <a:endParaRPr lang="ru-RU" sz="500" b="1" dirty="0" smtClean="0">
              <a:solidFill>
                <a:srgbClr val="002060"/>
              </a:solidFill>
              <a:latin typeface="Book Antiqua" panose="02040602050305030304" pitchFamily="18" charset="0"/>
              <a:cs typeface="Poppins Black" charset="0"/>
            </a:endParaRPr>
          </a:p>
          <a:p>
            <a:pPr lvl="1" algn="just"/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Формулу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викладають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 одним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реченням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Poppins Black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92546"/>
            <a:ext cx="9144000" cy="5236046"/>
          </a:xfrm>
        </p:spPr>
        <p:txBody>
          <a:bodyPr/>
          <a:lstStyle/>
          <a:p>
            <a:pPr marL="12700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АЛГОРИТМ  ОПИСУ ЗАЯВКИ НА ВИНАХІД (КОРИСНУ МОДЕЛЬ)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для …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назва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…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наводяться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заявнику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аналоги та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найближчий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аналог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… (аналог),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…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перелічити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подібну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суттєвих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адати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бібліографічні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аналога: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назва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автори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видавництво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№ патенту,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індекс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МПК,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опублікування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Недоліками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аналога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є</a:t>
            </a:r>
            <a:r>
              <a:rPr lang="ru-RU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...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перерахувати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причини,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перешкоджають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результату).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близьким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технічним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найближчим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аналогом, є …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назва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речовина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….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перелічити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подібної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істотних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Недоліком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найближчого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аналогу є …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перерахувати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причини,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перешкоджають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результату).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є ...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розкривається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направлений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заявляється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запропоновано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… (наводиться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назва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 (у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абзаці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формулу,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кожну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суттєвих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Пропонований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результат…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перерахувати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результат,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передбачуваного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запропоновано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креслення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(навести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креслень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них,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«На фіг.1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зображено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вигляд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..., на фіг.2 - вид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збоку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». 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Для пристрою наводиться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опис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у статичному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стані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посиланнями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фігури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креслень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 корпусу у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вирви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1 і клапана 2,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закриває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вхідний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отвір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3».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Для методу наводиться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матеріальним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 в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…(наводиться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опис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пристрою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динаміці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посиланнями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фігури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креслень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0" indent="0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приклад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запропонованого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…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є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пропонований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… (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перерахувати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результат,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510"/>
            <a:ext cx="9144000" cy="4256950"/>
          </a:xfrm>
        </p:spPr>
        <p:txBody>
          <a:bodyPr/>
          <a:lstStyle/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офіс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та 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(УКРНОІВІ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 </a:t>
            </a:r>
          </a:p>
          <a:p>
            <a:pPr>
              <a:buNone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  <a:hlinkClick r:id="rId2"/>
              </a:rPr>
              <a:t>ukrpatent.org/uk</a:t>
            </a:r>
            <a:endParaRPr lang="uk-UA" sz="20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8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Спеціалізована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БД 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"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Винаходи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корисні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моделі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) в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Україні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» </a:t>
            </a:r>
          </a:p>
          <a:p>
            <a:pPr>
              <a:buNone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://base.uipv.org/searchINV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/</a:t>
            </a:r>
            <a:r>
              <a:rPr lang="uk-UA" sz="20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uk-UA" sz="8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Спеціальна інформаційна система </a:t>
            </a:r>
            <a:r>
              <a:rPr lang="uk-UA" sz="20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УкрНОІВІ</a:t>
            </a: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  <a:hlinkClick r:id="rId4"/>
              </a:rPr>
              <a:t>://sis.ukrpatent.org/uk/search/simple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  <a:hlinkClick r:id="rId4"/>
              </a:rPr>
              <a:t>/</a:t>
            </a:r>
            <a:r>
              <a:rPr lang="uk-UA" sz="20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uk-UA" sz="8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Бланки заяв</a:t>
            </a:r>
            <a:r>
              <a:rPr lang="uk-UA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  <a:hlinkClick r:id="rId5"/>
              </a:rPr>
              <a:t>https://ukrpatent.org/uk/articles/blanky-OPV</a:t>
            </a:r>
            <a:r>
              <a:rPr lang="uk-UA" sz="20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uk-UA" sz="8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Міжнародна патентна класифікація (МПК)</a:t>
            </a:r>
          </a:p>
          <a:p>
            <a:pPr>
              <a:buNone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  <a:hlinkClick r:id="rId6"/>
              </a:rPr>
              <a:t>base.uipv.org/mpk2009/index.html?level=c&amp;version=2</a:t>
            </a:r>
            <a:r>
              <a:rPr lang="uk-UA" sz="20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ДЕРЖАВНА СИСТЕМА ПРАВОВОЇ ОХОРОНИ ІНТЕЛЕКТУАЛЬНОЇ ВЛАСНОСТІ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"/>
            <a:ext cx="4680520" cy="699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31790"/>
            <a:ext cx="9117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15566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Відділ з питань інтелектуальної власності НДЧ ОНУ</a:t>
            </a:r>
          </a:p>
          <a:p>
            <a:pPr lvl="0" algn="ctr"/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м. Одеса, вул. Дворянська, 2, к. 58 </a:t>
            </a:r>
          </a:p>
          <a:p>
            <a:pPr lvl="0" algn="ctr"/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  <a:hlinkClick r:id="rId2"/>
              </a:rPr>
              <a:t>yanchenko@onu.edu.ua</a:t>
            </a:r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+</a:t>
            </a:r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38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048 723 63 20 </a:t>
            </a:r>
          </a:p>
          <a:p>
            <a:pPr lvl="0" algn="ctr"/>
            <a:r>
              <a:rPr lang="en-US" sz="2400" dirty="0">
                <a:solidFill>
                  <a:srgbClr val="002060"/>
                </a:solidFill>
                <a:latin typeface="Book Antiqua" panose="02040602050305030304" pitchFamily="18" charset="0"/>
                <a:ea typeface="Montserrat"/>
                <a:cs typeface="Times New Roman" panose="02020603050405020304" pitchFamily="18" charset="0"/>
                <a:sym typeface="Montserrat"/>
                <a:hlinkClick r:id="rId3"/>
              </a:rPr>
              <a:t>https://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  <a:ea typeface="Montserrat"/>
                <a:cs typeface="Times New Roman" panose="02020603050405020304" pitchFamily="18" charset="0"/>
                <a:sym typeface="Montserrat"/>
                <a:hlinkClick r:id="rId3"/>
              </a:rPr>
              <a:t>onu.edu.ua/uk/science/nauchdosl/intell_property</a:t>
            </a:r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</a:p>
        </p:txBody>
      </p:sp>
      <p:pic>
        <p:nvPicPr>
          <p:cNvPr id="7" name="Picture 3" descr="C:\Users\Ольга\Desktop\htmlconvd_qqbdnd_html_m602c7ffb.g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17742"/>
            <a:ext cx="1547664" cy="1525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00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" y="0"/>
            <a:ext cx="8740553" cy="5143500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Інтелектуальна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результатом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щось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якісно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нове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неповторністю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оригінальністю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унікальністю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endParaRPr lang="ru-RU" sz="8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творчу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художню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технічну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endParaRPr lang="ru-RU" sz="8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торговельні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марки,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endParaRPr lang="ru-RU" sz="800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1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endParaRPr lang="ru-RU" sz="24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endParaRPr lang="uk-UA" sz="24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619690"/>
            <a:ext cx="8136905" cy="1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" y="0"/>
            <a:ext cx="8820472" cy="5143500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ru-RU" sz="8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корисна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модель) 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результат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в будь-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Набуття прав на створений об'єкт промислової  власності  в  ОНУ здійснюється за допомогою процедури патентування (при цьому автор-винахідник є власником немайнових прав, університет – майнових). </a:t>
            </a:r>
          </a:p>
          <a:p>
            <a:pPr algn="just">
              <a:buNone/>
            </a:pPr>
            <a:endParaRPr lang="uk-UA" sz="10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uk-UA" sz="8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Закон України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«Про охорону прав на винаходи і корисні моделі» </a:t>
            </a: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  <a:hlinkClick r:id="rId2"/>
              </a:rPr>
              <a:t>https://zakon.rada.gov.ua/laws/show/3687-12#Text</a:t>
            </a:r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endParaRPr lang="uk-UA" sz="28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42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>
            <a:spLocks noGrp="1"/>
          </p:cNvSpPr>
          <p:nvPr>
            <p:ph type="subTitle" idx="1"/>
          </p:nvPr>
        </p:nvSpPr>
        <p:spPr>
          <a:xfrm>
            <a:off x="179512" y="123478"/>
            <a:ext cx="8712968" cy="503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ПАТЕНТ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техніко-юридичний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документ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заявнику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корисну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промисловий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умовам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патентоспроможності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авторство,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і право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строку. </a:t>
            </a:r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ru-RU" sz="8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Патент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діє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видала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ім'я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автора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особи. </a:t>
            </a: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ru-RU" sz="8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Патент на винахід діє </a:t>
            </a:r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20</a:t>
            </a:r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років,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 корисну модель – </a:t>
            </a:r>
            <a:r>
              <a:rPr lang="uk-UA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10</a:t>
            </a:r>
            <a:r>
              <a:rPr lang="uk-UA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років.</a:t>
            </a:r>
            <a:endParaRPr lang="ru-RU" sz="24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8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патенту на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-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18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корисну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модель -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6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4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ru-RU" sz="1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2800" dirty="0">
              <a:latin typeface="Book Antiqua" panose="0204060205030503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accent3"/>
              </a:solidFill>
              <a:latin typeface="Book Antiqua" panose="02040602050305030304" pitchFamily="18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endParaRPr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>
            <a:spLocks noGrp="1"/>
          </p:cNvSpPr>
          <p:nvPr>
            <p:ph type="subTitle" idx="1"/>
          </p:nvPr>
        </p:nvSpPr>
        <p:spPr>
          <a:xfrm>
            <a:off x="179512" y="0"/>
            <a:ext cx="8784976" cy="5161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buNone/>
            </a:pPr>
            <a:endParaRPr lang="uk-UA" sz="5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endParaRPr lang="uk-UA" sz="17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Критерії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патентоспроможності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винаходу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: 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1.  Новизна</a:t>
            </a:r>
            <a:endParaRPr lang="ru-RU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2.  </a:t>
            </a:r>
            <a:r>
              <a:rPr lang="ru-RU" sz="2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Винахідницький</a:t>
            </a:r>
            <a:r>
              <a:rPr lang="ru-RU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рівень</a:t>
            </a:r>
            <a:endParaRPr lang="ru-RU" sz="2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3. </a:t>
            </a:r>
            <a:r>
              <a:rPr lang="ru-RU" sz="2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Промислова</a:t>
            </a:r>
            <a:r>
              <a:rPr lang="ru-RU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придатність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заявленого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технічного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рішення</a:t>
            </a:r>
            <a:r>
              <a:rPr lang="ru-RU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uk-UA" sz="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uk-UA" sz="1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Патент на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видається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кваліфікаційної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2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корисну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модель - за результатами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формальної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винахідницького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2800" dirty="0">
              <a:latin typeface="Book Antiqua" panose="0204060205030503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accent3"/>
              </a:solidFill>
              <a:latin typeface="Book Antiqua" panose="02040602050305030304" pitchFamily="18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endParaRPr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5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63838"/>
            <a:ext cx="4392488" cy="165618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23478"/>
            <a:ext cx="8964488" cy="3528392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Патент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винахід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корисну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 модель)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надає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власнику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наступні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 права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використовувати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винахід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корисну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модель) за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своїм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розсудом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таке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порушує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прав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власників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патентів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забороняти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іншим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особам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винахід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корисну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модель) без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дозволу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передавати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підставі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договору право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власності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винахід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корисну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модель) будь-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якій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особі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стає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правонаступником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давати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будь-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якій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особі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дозвіл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видавати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ліцензію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) на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винаходу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корисної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моделі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) на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підставі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ліцензійного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договору.</a:t>
            </a:r>
            <a:r>
              <a:rPr lang="ru-RU" sz="1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794782"/>
            <a:ext cx="3171159" cy="4352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794782"/>
            <a:ext cx="3171158" cy="435257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483518"/>
          </a:xfrm>
        </p:spPr>
        <p:txBody>
          <a:bodyPr/>
          <a:lstStyle/>
          <a:p>
            <a:r>
              <a:rPr lang="uk-UA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Патенти України видає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офіс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(УКРНОІВІ) </a:t>
            </a:r>
            <a:r>
              <a:rPr lang="ru-RU" sz="1800" b="1" dirty="0">
                <a:latin typeface="Book Antiqua" panose="02040602050305030304" pitchFamily="18" charset="0"/>
              </a:rPr>
              <a:t> </a:t>
            </a:r>
            <a:r>
              <a:rPr lang="uk-UA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(до 08.11.2022 – </a:t>
            </a:r>
            <a:r>
              <a:rPr lang="uk-UA" sz="18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Укрпатент</a:t>
            </a:r>
            <a:r>
              <a:rPr lang="uk-UA" sz="1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  <a:endParaRPr lang="ru-RU" sz="1800" dirty="0">
              <a:solidFill>
                <a:srgbClr val="00206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99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23478"/>
            <a:ext cx="8964488" cy="4647005"/>
          </a:xfrm>
        </p:spPr>
        <p:txBody>
          <a:bodyPr/>
          <a:lstStyle/>
          <a:p>
            <a:pPr algn="l"/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винаходу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корисної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 : 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продукт (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речовина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штам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мікроорганізму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культура  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); </a:t>
            </a:r>
            <a:b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), </a:t>
            </a:r>
            <a:b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нове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b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Не є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винаходами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комп'ютерні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охороняються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авторським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правом);</a:t>
            </a:r>
            <a:b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вигляду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охороняються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);</a:t>
            </a:r>
            <a:b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розумових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 </a:t>
            </a:r>
            <a:b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втілені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ті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нормам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гуманності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моралі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322"/>
            <a:ext cx="9144000" cy="572700"/>
          </a:xfrm>
        </p:spPr>
        <p:txBody>
          <a:bodyPr/>
          <a:lstStyle/>
          <a:p>
            <a:pPr lvl="0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Структура </a:t>
            </a:r>
            <a:r>
              <a:rPr lang="ru-RU" altLang="ru-RU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системи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інтелектуальної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власності</a:t>
            </a:r>
            <a:r>
              <a:rPr lang="ru-RU" altLang="ru-RU" sz="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altLang="ru-RU" sz="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26768" y="105489"/>
            <a:ext cx="290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  </a:t>
            </a:r>
            <a:endParaRPr kumimoji="0" lang="ru-RU" altLang="ru-RU" sz="2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1026" name="Picture 2" descr="https://elearn.nubip.edu.ua/pluginfile.php/702228/mod_book/chapter/124599/image%20%281%29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saturation sat="293000"/>
                    </a14:imgEffect>
                    <a14:imgEffect>
                      <a14:brightnessContrast bright="-2000" contrast="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3558"/>
            <a:ext cx="7109413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20074" y="4659982"/>
            <a:ext cx="9164074" cy="46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oppins Black"/>
              <a:buNone/>
              <a:defRPr sz="2800" b="0" i="0" u="none" strike="noStrike" cap="none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ОІВ - об'єкти інтелектуальної власності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4768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Labs Week by Slidesgo">
  <a:themeElements>
    <a:clrScheme name="Simple Light">
      <a:dk1>
        <a:srgbClr val="0191A0"/>
      </a:dk1>
      <a:lt1>
        <a:srgbClr val="FFFFFF"/>
      </a:lt1>
      <a:dk2>
        <a:srgbClr val="F4F4F4"/>
      </a:dk2>
      <a:lt2>
        <a:srgbClr val="EEEEEE"/>
      </a:lt2>
      <a:accent1>
        <a:srgbClr val="0191A0"/>
      </a:accent1>
      <a:accent2>
        <a:srgbClr val="CE656E"/>
      </a:accent2>
      <a:accent3>
        <a:srgbClr val="8BCFDD"/>
      </a:accent3>
      <a:accent4>
        <a:srgbClr val="B9E8F2"/>
      </a:accent4>
      <a:accent5>
        <a:srgbClr val="0191A0"/>
      </a:accent5>
      <a:accent6>
        <a:srgbClr val="0191A0"/>
      </a:accent6>
      <a:hlink>
        <a:srgbClr val="0191A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712</Words>
  <Application>Microsoft Office PowerPoint</Application>
  <PresentationFormat>Экран (16:9)</PresentationFormat>
  <Paragraphs>122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Times New Roman</vt:lpstr>
      <vt:lpstr>Montserrat</vt:lpstr>
      <vt:lpstr>Rokkitt</vt:lpstr>
      <vt:lpstr>Poppins Black</vt:lpstr>
      <vt:lpstr>Open Sans</vt:lpstr>
      <vt:lpstr>Montserrat Medium</vt:lpstr>
      <vt:lpstr>Roboto Condensed Light</vt:lpstr>
      <vt:lpstr>Medical Labs Week by Slidesgo</vt:lpstr>
      <vt:lpstr>Слайд 1</vt:lpstr>
      <vt:lpstr>Слайд 2</vt:lpstr>
      <vt:lpstr>Слайд 3</vt:lpstr>
      <vt:lpstr>Слайд 4</vt:lpstr>
      <vt:lpstr>Слайд 5</vt:lpstr>
      <vt:lpstr>Патент на винахід (корисну модель) надає власнику наступні права:  – використовувати винахід (корисну модель) за своїм розсудом, якщо таке використання не порушує прав інших власників патентів; – забороняти іншим особам використовувати винахід (корисну модель) без його дозволу; – передавати на підставі договору право власності на винахід (корисну модель) будь-якій особі, яка стає його правонаступником; – давати будь-якій особі дозвіл (видавати ліцензію) на використання винаходу (корисної моделі) на підставі ліцензійного договору. </vt:lpstr>
      <vt:lpstr>Патенти України видає Український національний офіс інтелектуальної власності та інновацій (УКРНОІВІ)  (до 08.11.2022 – Укрпатент)</vt:lpstr>
      <vt:lpstr>Об'єкти винаходу (корисної моделі) :  – продукт (пристрій, речовина, штам мікроорганізму, культура   клітин рослини і тварини тощо);  – процес (спосіб),  – нове застосування відомого продукту чи процесу.   Не є винаходами:  комп'ютерні програми, бази даних (охороняються авторським правом); ідеї, що стосуються зовнішнього вигляду виробів (такі об'єкти охороняються в якості промислових зразків); методи проведення ігор; методи виконання розумових операцій;  ідеї, які не можуть бути втілені в життя, а також ті, що суперечать нормам гуманності та моралі. </vt:lpstr>
      <vt:lpstr>Структура системи інтелектуальної власності </vt:lpstr>
      <vt:lpstr>Як оформити заявку на винахід (корисну модель) в ОНУ:  1. Визначити  об'єкт інтелектуальної (промислової) власності, який було отримано за результатами проведення  науково-дослідної роботи (враховувати пільгу за новизною для винахідника – 1 рік).  2. Провести патентний пошук  – вивчення масиву охоронних документів різних країн та відкритих джерел наукової і технічної інформації з метою виявлення серед них опису технічного рішення, аналогічного зробленому чи дослідженому.  3. Оформити заявку на винахід (корисну модель) та надати заявку у відділ з питань інтелектуальної власності НДЧ ОНУ  чи попередньо звернутися у відділ з консультаційних питань.  4. Сплатити збір за подання заявки до УкрНОІВІ: 320 грн. – на винахід  (та 1200 грн. на проведення кваліфікаційної експертизи  після проведення формальної експертизи),  960 грн. -  на корисну модель.  </vt:lpstr>
      <vt:lpstr>Склад заявки на винахід (корисну модель)</vt:lpstr>
      <vt:lpstr>Складання формули винаходу (корисної моделі)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LABS WEEK</dc:title>
  <dc:creator>Ольга</dc:creator>
  <cp:lastModifiedBy>Ольга</cp:lastModifiedBy>
  <cp:revision>208</cp:revision>
  <dcterms:modified xsi:type="dcterms:W3CDTF">2024-02-02T12:33:34Z</dcterms:modified>
</cp:coreProperties>
</file>